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4"/>
  </p:notesMasterIdLst>
  <p:sldIdLst>
    <p:sldId id="256" r:id="rId3"/>
    <p:sldId id="257" r:id="rId4"/>
    <p:sldId id="2147479588" r:id="rId5"/>
    <p:sldId id="2147479600" r:id="rId6"/>
    <p:sldId id="2147479558" r:id="rId7"/>
    <p:sldId id="2147479589" r:id="rId8"/>
    <p:sldId id="2147479587" r:id="rId9"/>
    <p:sldId id="2147479569" r:id="rId10"/>
    <p:sldId id="2147479584" r:id="rId11"/>
    <p:sldId id="2147479603" r:id="rId12"/>
    <p:sldId id="258" r:id="rId13"/>
    <p:sldId id="2147479601" r:id="rId14"/>
    <p:sldId id="2147479604" r:id="rId15"/>
    <p:sldId id="2147479605" r:id="rId16"/>
    <p:sldId id="2147479607" r:id="rId17"/>
    <p:sldId id="2147479608" r:id="rId18"/>
    <p:sldId id="2147479609" r:id="rId19"/>
    <p:sldId id="2147479610" r:id="rId20"/>
    <p:sldId id="2147479612" r:id="rId21"/>
    <p:sldId id="2147479611" r:id="rId22"/>
    <p:sldId id="214747960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96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4C937-E1FC-4FB8-8AEA-EFFA8DA6499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D06E6-BE76-4099-9ACE-6597C27E63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99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850" dirty="0"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6/30/2023 5:19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54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6/30/2023 5:19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800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00000"/>
              </a:lnSpc>
              <a:spcAft>
                <a:spcPts val="0"/>
              </a:spcAft>
            </a:pPr>
            <a:endParaRPr lang="en-US" sz="850" dirty="0"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6/30/2023 5:19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993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850" dirty="0"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6/30/2023 5:19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15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6/30/2023 5:19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137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6/30/2023 5:19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52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6/30/2023 5:19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90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AE7BF-48E6-0982-AEA4-3F62A3562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7B1070-81B9-0B7A-5159-1D9377941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1900C0-6288-A819-DBDA-FB446061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8A2E-DB9C-49BA-A572-99A93926EA93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4176A-DB90-6684-4F18-2CEBEEFB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ED0FEA-EB32-0172-149C-B0FDE66A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DB81-CC19-452C-A121-959924738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96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21835-7ECA-E1F2-B320-7E88A970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691C72-FF18-7BD3-C353-B004EAF9F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08ED83-7B90-9647-B694-F9D5F893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8A2E-DB9C-49BA-A572-99A93926EA93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F86D36-4954-E43B-2938-41E0C0FB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0F501-72F9-D77A-F68E-3A78DBB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DB81-CC19-452C-A121-959924738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00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032C5A4-124B-AD97-5FC9-BB0ADCBA0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4C9675-E307-D363-F76A-D550EA9F4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1BB5FC-0CAB-A64B-3586-BC4C1567E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8A2E-DB9C-49BA-A572-99A93926EA93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BFC6D-6404-A7ED-0745-88B590D94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AA77B0-04BD-E319-6521-52D281CB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DB81-CC19-452C-A121-959924738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053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19F4C-2DE2-3547-E77C-1C242DADD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88C7BD6-4221-C206-2F74-8902CE2464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587893-D836-5659-E579-9A16F52959A6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87A261A-E739-9D95-9B50-DF5AA7B9EA7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00FAAA-23B3-A8DE-354A-54E05B2A731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5990B4A-FCB5-9ACB-00F9-FD773EFA9A66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0E468B-3B0E-CE49-C283-E2E6530A364A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628F66-6BF5-F092-FB4C-26B696280D00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926998-CBB7-5E33-68F7-EA5852035EE5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67BF80A-C170-CDEA-0B62-6DC1E78075F3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AEE3E6-BA0B-C6D4-53D9-0985AC95AE4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FB31C9-BE41-95AC-B14A-FB1CE14A25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B3DA13A-E2F1-8076-8A18-78420CC7F31F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2BFCE3-263A-59BA-1037-F7A66B7D23A0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8D8652-93FD-7710-BDD3-1647D19C310F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4EA9CA-F31E-EFCB-99CC-C6E729A0F0E8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2C2976-DE8F-CCA6-54F6-D50B5DD05EB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252099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DFFE5-04B8-BEAD-CA14-B44D1B061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62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63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4554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2718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2725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027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844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D1CE4-812A-3C68-9250-75F5FB50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0D392-5975-DFC8-9150-4DB54136A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049F7-9F71-6B51-89D2-C72F0601C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8A2E-DB9C-49BA-A572-99A93926EA93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B4DFE-3F6C-7A3B-FB03-F5763376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E1AD0-1BFF-8807-F279-AE15A951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DB81-CC19-452C-A121-959924738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856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1468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893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699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074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6158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009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852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374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8414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455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4EFE8-66ED-1AD5-F664-27823A24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E5CA0-103F-7DA7-6E06-7D1EE6994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403074-96D5-7FF4-52E3-0F27AF0C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8A2E-DB9C-49BA-A572-99A93926EA93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8F6F5-AB5E-D524-43A8-58614056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BC9B43-90A1-F72C-1AA9-F5E6D94D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DB81-CC19-452C-A121-959924738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469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8372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85286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2802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3860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12781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660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5026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0691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49985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5732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BC13D-39C5-9875-C54E-42FAB493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78EB-93CD-462C-74CE-6E063D6A9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9F3527-8198-40AC-9861-4B48D95A3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D33D96-1CA6-2050-649C-773650059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8A2E-DB9C-49BA-A572-99A93926EA93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2D466B-8F93-E210-E57C-1C75CD9E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2259C6-1A52-F296-B138-E8ACA292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DB81-CC19-452C-A121-959924738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0287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42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86636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38333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854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67841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149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14262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2838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604768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23902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99AE5-9DC2-0A16-F75B-EAF13ACCB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8CF31-4C57-A599-0448-4147BC432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58BA19-B8B5-E3BC-67CE-D2F134485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9F52BE-4748-4BAC-70DC-3E7582D3E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9C3A3-2C2B-B75F-18B1-2E4CEC765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59C540-D654-0514-C9DF-E90EA482F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8A2E-DB9C-49BA-A572-99A93926EA93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7EFB90-DCC2-4C6E-0FA7-6DCBA71B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C82AE6-C7F0-6BB7-339F-22A4EF60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DB81-CC19-452C-A121-959924738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4496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48631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663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7F2E3-ADBA-976C-D1EE-6EED443BC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87013" y="1090"/>
            <a:ext cx="4304988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2123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43026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EF3A5-7C78-051A-D6EA-F40975B865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515416" y="933"/>
            <a:ext cx="3676584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11288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04995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275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834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94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783630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325C8-5575-F5A7-AD20-24DBC7CA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B188E7-B022-AAA6-7A25-388AB4DF4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8A2E-DB9C-49BA-A572-99A93926EA93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478DEA-AE7F-E2B2-DF51-81E350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6DDEE2-12A8-0020-6D08-7AA433B5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DB81-CC19-452C-A121-959924738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60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5E3AF2-708D-FB93-1EC6-B8609CE1E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8A2E-DB9C-49BA-A572-99A93926EA93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920200-98F2-F122-E733-C562ED96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C9F2A2-88D7-8001-64A9-7954A136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DB81-CC19-452C-A121-959924738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882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1D778-6A00-C054-CBC7-83AE1751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190C3-5C99-B9EC-5ABF-65A6E8A92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89CCC7-7758-3FFD-DADE-BDA1EAD01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5AC1D4-E5C2-1E73-643E-F8FBAD8A4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8A2E-DB9C-49BA-A572-99A93926EA93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D260C8-D111-E728-563B-D16848D8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68D4DA-24B3-D89E-597A-8F058D16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DB81-CC19-452C-A121-959924738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60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AF509-06E9-94B4-5859-32C3CE42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0288F9-F627-6F34-B8DD-D9F9EA95E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E6AFF1-1BCC-1F02-6502-E3AE6D8F5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2848C7-AD2C-73B2-1351-1A6C42B4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8A2E-DB9C-49BA-A572-99A93926EA93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930A12-B042-475E-8830-15F305DB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D3E80-CC5D-9F82-94EA-EA22654F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DB81-CC19-452C-A121-9599247382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807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FBD68EF-D945-5EFC-0BB1-130844BD245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-4"/>
            <a:ext cx="12192000" cy="6858004"/>
            <a:chOff x="0" y="-2"/>
            <a:chExt cx="12192000" cy="6858004"/>
          </a:xfrm>
        </p:grpSpPr>
        <p:pic>
          <p:nvPicPr>
            <p:cNvPr id="12" name="图片 11" descr="街道上的风景&#10;&#10;描述已自动生成">
              <a:extLst>
                <a:ext uri="{FF2B5EF4-FFF2-40B4-BE49-F238E27FC236}">
                  <a16:creationId xmlns:a16="http://schemas.microsoft.com/office/drawing/2014/main" id="{7077256B-63BB-5683-6B48-9DA93C93E6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4" r="7934" b="20330"/>
            <a:stretch>
              <a:fillRect/>
            </a:stretch>
          </p:blipFill>
          <p:spPr>
            <a:xfrm>
              <a:off x="0" y="1"/>
              <a:ext cx="12192000" cy="6858001"/>
            </a:xfrm>
            <a:custGeom>
              <a:avLst/>
              <a:gdLst>
                <a:gd name="connsiteX0" fmla="*/ 0 w 12192000"/>
                <a:gd name="connsiteY0" fmla="*/ 0 h 6858001"/>
                <a:gd name="connsiteX1" fmla="*/ 12192000 w 12192000"/>
                <a:gd name="connsiteY1" fmla="*/ 0 h 6858001"/>
                <a:gd name="connsiteX2" fmla="*/ 12192000 w 12192000"/>
                <a:gd name="connsiteY2" fmla="*/ 6858001 h 6858001"/>
                <a:gd name="connsiteX3" fmla="*/ 0 w 12192000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1">
                  <a:moveTo>
                    <a:pt x="0" y="0"/>
                  </a:moveTo>
                  <a:lnTo>
                    <a:pt x="12192000" y="0"/>
                  </a:lnTo>
                  <a:lnTo>
                    <a:pt x="12192000" y="6858001"/>
                  </a:lnTo>
                  <a:lnTo>
                    <a:pt x="0" y="6858001"/>
                  </a:lnTo>
                  <a:close/>
                </a:path>
              </a:pathLst>
            </a:cu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1CF9A83-19E9-8F66-3D76-79532987ED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-2"/>
              <a:ext cx="12192000" cy="685800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D9F5D7-B51B-444E-FCB1-80D2A5F9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628098-3600-4A66-A1DC-FC5FF9543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028F7-3E89-CE3C-E0DE-993FF6423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  <a:ea typeface="Noto Sans CJK SC" panose="020B0500000000000000" pitchFamily="34" charset="-122"/>
              </a:defRPr>
            </a:lvl1pPr>
          </a:lstStyle>
          <a:p>
            <a:fld id="{9DDD8A2E-DB9C-49BA-A572-99A93926EA93}" type="datetimeFigureOut">
              <a:rPr lang="zh-CN" altLang="en-US" smtClean="0"/>
              <a:pPr/>
              <a:t>2023/6/30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3172AB-78AF-AAB4-C6AF-5378A2D6D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  <a:ea typeface="Noto Sans CJK SC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F17DF3-637B-0FDE-3C87-1F3E6E601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>
                    <a:lumMod val="75000"/>
                  </a:schemeClr>
                </a:solidFill>
                <a:latin typeface="Noto Sans" panose="020B0502040504020204" pitchFamily="34" charset="0"/>
                <a:ea typeface="Noto Sans CJK SC" panose="020B0500000000000000" pitchFamily="34" charset="-122"/>
              </a:defRPr>
            </a:lvl1pPr>
          </a:lstStyle>
          <a:p>
            <a:fld id="{FFF2DB81-CC19-452C-A121-9599247382F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Noto Sans" panose="020B0502040504020204" pitchFamily="34" charset="0"/>
          <a:ea typeface="Noto Sans CJK SC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8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2Team/NanaBox" TargetMode="External"/><Relationship Id="rId2" Type="http://schemas.openxmlformats.org/officeDocument/2006/relationships/hyperlink" Target="https://github.com/M2Team/NanaZip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vgl/lv_port_pc_visual_studio" TargetMode="External"/><Relationship Id="rId2" Type="http://schemas.openxmlformats.org/officeDocument/2006/relationships/hyperlink" Target="https://github.com/M2Team/NanaGe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Vince/Stable-Diffusion-NCNN" TargetMode="External"/><Relationship Id="rId2" Type="http://schemas.openxmlformats.org/officeDocument/2006/relationships/hyperlink" Target="https://github.com/Tencent/ncn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microsoft.com/en-US/sessions/4a5f9357-7e15-4a5f-ac33-3a5bae88684c" TargetMode="External"/><Relationship Id="rId2" Type="http://schemas.openxmlformats.org/officeDocument/2006/relationships/hyperlink" Target="https://build.microsoft.com/en-US/sessions/4c00afb9-e345-489c-bf7f-bfd6ecfde45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rmO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F4FDE-C77E-D81C-D26A-2C75B39E3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释放 </a:t>
            </a:r>
            <a:r>
              <a:rPr lang="en-US" altLang="zh-CN" dirty="0"/>
              <a:t>ARM64 Windows</a:t>
            </a:r>
            <a:br>
              <a:rPr lang="en-US" altLang="zh-CN" dirty="0"/>
            </a:br>
            <a:r>
              <a:rPr lang="zh-CN" altLang="en-US" dirty="0"/>
              <a:t>设备的无限潜能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D1A379-C328-3455-6003-BBF24E2A3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毛利 </a:t>
            </a:r>
            <a:r>
              <a:rPr lang="en-US" altLang="zh-CN" dirty="0"/>
              <a:t>(Kenji Mouri)</a:t>
            </a:r>
          </a:p>
          <a:p>
            <a:r>
              <a:rPr lang="zh-CN" altLang="en-US" dirty="0"/>
              <a:t>微软最有价值专家 </a:t>
            </a:r>
            <a:r>
              <a:rPr lang="en-US" altLang="zh-CN" dirty="0"/>
              <a:t>(MVP)</a:t>
            </a:r>
          </a:p>
        </p:txBody>
      </p:sp>
    </p:spTree>
    <p:extLst>
      <p:ext uri="{BB962C8B-B14F-4D97-AF65-F5344CB8AC3E}">
        <p14:creationId xmlns:p14="http://schemas.microsoft.com/office/powerpoint/2010/main" val="420462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D94B6-F3CF-F80C-309C-DF72815A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/>
              <a:t>为什么选择这个话题</a:t>
            </a:r>
          </a:p>
        </p:txBody>
      </p:sp>
    </p:spTree>
    <p:extLst>
      <p:ext uri="{BB962C8B-B14F-4D97-AF65-F5344CB8AC3E}">
        <p14:creationId xmlns:p14="http://schemas.microsoft.com/office/powerpoint/2010/main" val="5278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8E307-6E20-34D6-F8F4-9B6541AA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ARM64 Windows </a:t>
            </a:r>
            <a:r>
              <a:rPr lang="zh-CN" altLang="en-US" dirty="0"/>
              <a:t>设备的意义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8DA36-CFB9-8ACB-3EA0-B56D57387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不插电完整性能释放</a:t>
            </a:r>
            <a:endParaRPr lang="en-US" altLang="zh-CN" dirty="0"/>
          </a:p>
          <a:p>
            <a:r>
              <a:rPr lang="zh-CN" altLang="en-US" dirty="0"/>
              <a:t>更好的续航表现</a:t>
            </a:r>
            <a:endParaRPr lang="en-US" altLang="zh-CN" dirty="0"/>
          </a:p>
          <a:p>
            <a:r>
              <a:rPr lang="zh-CN" altLang="en-US" dirty="0"/>
              <a:t>无风扇设计和高性能兼得</a:t>
            </a:r>
            <a:endParaRPr lang="en-US" altLang="zh-CN" dirty="0"/>
          </a:p>
          <a:p>
            <a:r>
              <a:rPr lang="zh-CN" altLang="en-US" dirty="0"/>
              <a:t>实现更低的 </a:t>
            </a:r>
            <a:r>
              <a:rPr lang="en-US" altLang="zh-CN" dirty="0"/>
              <a:t>D </a:t>
            </a:r>
            <a:r>
              <a:rPr lang="zh-CN" altLang="en-US" dirty="0"/>
              <a:t>面温度</a:t>
            </a:r>
          </a:p>
        </p:txBody>
      </p:sp>
    </p:spTree>
    <p:extLst>
      <p:ext uri="{BB962C8B-B14F-4D97-AF65-F5344CB8AC3E}">
        <p14:creationId xmlns:p14="http://schemas.microsoft.com/office/powerpoint/2010/main" val="2486764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AAD79-A394-E068-8D61-1C07F3C7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2017 </a:t>
            </a:r>
            <a:r>
              <a:rPr lang="zh-CN" altLang="en-US" dirty="0"/>
              <a:t>年开始参与 </a:t>
            </a:r>
            <a:r>
              <a:rPr lang="en-US" altLang="zh-CN" dirty="0"/>
              <a:t>ARM64 </a:t>
            </a:r>
            <a:r>
              <a:rPr lang="zh-CN" altLang="en-US" dirty="0"/>
              <a:t>适配</a:t>
            </a:r>
          </a:p>
        </p:txBody>
      </p:sp>
      <p:pic>
        <p:nvPicPr>
          <p:cNvPr id="18" name="内容占位符 17" descr="电脑屏幕的照片&#10;&#10;描述已自动生成">
            <a:extLst>
              <a:ext uri="{FF2B5EF4-FFF2-40B4-BE49-F238E27FC236}">
                <a16:creationId xmlns:a16="http://schemas.microsoft.com/office/drawing/2014/main" id="{FF98C6B0-B08E-2F6A-B1D0-FAFDFCF5A5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20" name="内容占位符 19" descr="日历&#10;&#10;中度可信度描述已自动生成">
            <a:extLst>
              <a:ext uri="{FF2B5EF4-FFF2-40B4-BE49-F238E27FC236}">
                <a16:creationId xmlns:a16="http://schemas.microsoft.com/office/drawing/2014/main" id="{4CEAA6C1-BF4D-4FE8-23CE-A515163960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90481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C1D80-9CFC-B344-1D84-8B29B4E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负责维护的项目皆提供 </a:t>
            </a:r>
            <a:r>
              <a:rPr lang="en-US" altLang="zh-CN" dirty="0"/>
              <a:t>ARM64 </a:t>
            </a:r>
            <a:r>
              <a:rPr lang="zh-CN" altLang="en-US" dirty="0"/>
              <a:t>支持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C01FAC-31CD-F3D6-3525-A92A3746D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NanaZip – </a:t>
            </a:r>
            <a:r>
              <a:rPr lang="zh-CN" altLang="en-US" dirty="0"/>
              <a:t>文件归档工具</a:t>
            </a:r>
            <a:endParaRPr lang="en-US" altLang="zh-CN" dirty="0"/>
          </a:p>
          <a:p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https://github.com/M2Team/NanaZip</a:t>
            </a:r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B1D9718-15FB-63BE-A3B4-7946426090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err="1"/>
              <a:t>NanaBox</a:t>
            </a:r>
            <a:r>
              <a:rPr lang="en-US" altLang="zh-CN" dirty="0"/>
              <a:t> – </a:t>
            </a:r>
            <a:r>
              <a:rPr lang="zh-CN" altLang="en-US" dirty="0"/>
              <a:t>虚拟化客户端</a:t>
            </a:r>
            <a:endParaRPr lang="en-US" altLang="zh-CN" dirty="0"/>
          </a:p>
          <a:p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https://github.com/M2Team/NanaBox</a:t>
            </a:r>
            <a:endParaRPr lang="en-US" altLang="zh-CN" dirty="0"/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5D2A3B84-A7C9-7D1A-7337-F5D8703E23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35297" y="2505075"/>
            <a:ext cx="4456994" cy="3684588"/>
          </a:xfrm>
        </p:spPr>
      </p:pic>
      <p:pic>
        <p:nvPicPr>
          <p:cNvPr id="26" name="内容占位符 25" descr="图形用户界面, 应用程序&#10;&#10;描述已自动生成">
            <a:extLst>
              <a:ext uri="{FF2B5EF4-FFF2-40B4-BE49-F238E27FC236}">
                <a16:creationId xmlns:a16="http://schemas.microsoft.com/office/drawing/2014/main" id="{4C847869-5939-E334-4834-B3F81DA247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</p:spTree>
    <p:extLst>
      <p:ext uri="{BB962C8B-B14F-4D97-AF65-F5344CB8AC3E}">
        <p14:creationId xmlns:p14="http://schemas.microsoft.com/office/powerpoint/2010/main" val="1422657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111A2-4A34-414D-E577-ACD060D9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负责维护的项目皆提供 </a:t>
            </a:r>
            <a:r>
              <a:rPr lang="en-US" altLang="zh-CN" dirty="0"/>
              <a:t>ARM64 </a:t>
            </a:r>
            <a:r>
              <a:rPr lang="zh-CN" altLang="en-US" dirty="0"/>
              <a:t>支持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086C43-1548-27D0-F4EF-80FF4F263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altLang="zh-CN" dirty="0"/>
              <a:t>NanaGet – </a:t>
            </a:r>
            <a:r>
              <a:rPr lang="zh-CN" altLang="da-DK" dirty="0"/>
              <a:t>文件下载工具</a:t>
            </a:r>
          </a:p>
          <a:p>
            <a:r>
              <a:rPr lang="da-DK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https://github.com/M2Team/NanaGet</a:t>
            </a:r>
            <a:endParaRPr lang="da-DK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D01C58-A9A5-C505-1B1D-5A5817752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LVGL Windows </a:t>
            </a:r>
            <a:r>
              <a:rPr lang="zh-CN" altLang="en-US" dirty="0"/>
              <a:t>平台模拟器</a:t>
            </a:r>
          </a:p>
          <a:p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https://github.com/lvgl/lv_port_pc_visual_studio</a:t>
            </a:r>
            <a:endParaRPr lang="en-US" altLang="zh-CN" dirty="0"/>
          </a:p>
        </p:txBody>
      </p:sp>
      <p:pic>
        <p:nvPicPr>
          <p:cNvPr id="12" name="内容占位符 11" descr="图形用户界面, 文本, 应用程序&#10;&#10;描述已自动生成">
            <a:extLst>
              <a:ext uri="{FF2B5EF4-FFF2-40B4-BE49-F238E27FC236}">
                <a16:creationId xmlns:a16="http://schemas.microsoft.com/office/drawing/2014/main" id="{C4765AE9-88DF-CA83-4033-4DF8378C04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7584"/>
            <a:ext cx="5183188" cy="3319569"/>
          </a:xfrm>
        </p:spPr>
      </p:pic>
      <p:pic>
        <p:nvPicPr>
          <p:cNvPr id="16" name="内容占位符 15" descr="电子设备的屏幕截图&#10;&#10;描述已自动生成">
            <a:extLst>
              <a:ext uri="{FF2B5EF4-FFF2-40B4-BE49-F238E27FC236}">
                <a16:creationId xmlns:a16="http://schemas.microsoft.com/office/drawing/2014/main" id="{17079D57-05C7-B1EE-E281-83A015B032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55" y="2505075"/>
            <a:ext cx="4787852" cy="3684588"/>
          </a:xfrm>
        </p:spPr>
      </p:pic>
    </p:spTree>
    <p:extLst>
      <p:ext uri="{BB962C8B-B14F-4D97-AF65-F5344CB8AC3E}">
        <p14:creationId xmlns:p14="http://schemas.microsoft.com/office/powerpoint/2010/main" val="72665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F6D069-7748-4438-38E7-6EA4F6B6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演示：</a:t>
            </a:r>
            <a:r>
              <a:rPr lang="en-US" altLang="zh-CN" dirty="0"/>
              <a:t>Stable Diffusion GUI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9A80FA1-667F-0AD8-9BFB-7D04DE022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推理框架采用 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https://github.com/Tencent/ncnn</a:t>
            </a:r>
            <a:endParaRPr lang="en-US" altLang="zh-CN" dirty="0"/>
          </a:p>
          <a:p>
            <a:pPr lvl="1"/>
            <a:r>
              <a:rPr lang="zh-CN" altLang="en-US" dirty="0"/>
              <a:t>我对其贡献了 </a:t>
            </a:r>
            <a:r>
              <a:rPr lang="en-US" altLang="zh-CN" dirty="0"/>
              <a:t>ARM64 Windows </a:t>
            </a:r>
            <a:r>
              <a:rPr lang="zh-CN" altLang="en-US" dirty="0"/>
              <a:t>目标支持</a:t>
            </a:r>
            <a:endParaRPr lang="en-US" altLang="zh-CN" dirty="0"/>
          </a:p>
          <a:p>
            <a:pPr lvl="1"/>
            <a:r>
              <a:rPr lang="zh-CN" altLang="en-US" dirty="0"/>
              <a:t>作者是我的朋友，想切实的支持一下</a:t>
            </a:r>
            <a:endParaRPr lang="en-US" altLang="zh-CN" dirty="0"/>
          </a:p>
          <a:p>
            <a:r>
              <a:rPr lang="zh-CN" altLang="en-US" dirty="0"/>
              <a:t>是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https://github.com/EdVince/Stable-Diffusion-NCNN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GUI</a:t>
            </a:r>
          </a:p>
          <a:p>
            <a:pPr lvl="1"/>
            <a:r>
              <a:rPr lang="zh-CN" altLang="en-US" dirty="0"/>
              <a:t>本示例源代码可在该仓库的 </a:t>
            </a:r>
            <a:r>
              <a:rPr lang="en-US" altLang="zh-CN" dirty="0"/>
              <a:t>feature/windows-</a:t>
            </a:r>
            <a:r>
              <a:rPr lang="en-US" altLang="zh-CN" dirty="0" err="1"/>
              <a:t>gui</a:t>
            </a:r>
            <a:r>
              <a:rPr lang="en-US" altLang="zh-CN" dirty="0"/>
              <a:t> </a:t>
            </a:r>
            <a:r>
              <a:rPr lang="zh-CN" altLang="en-US" dirty="0"/>
              <a:t>分支或者主分支找到</a:t>
            </a:r>
            <a:endParaRPr lang="en-US" altLang="zh-CN" dirty="0"/>
          </a:p>
          <a:p>
            <a:pPr lvl="1"/>
            <a:r>
              <a:rPr lang="zh-CN" altLang="en-US"/>
              <a:t>想对</a:t>
            </a:r>
            <a:r>
              <a:rPr lang="zh-CN" altLang="en-US" dirty="0"/>
              <a:t>朋友提供切实的支持，遂不单独创建仓库</a:t>
            </a:r>
            <a:endParaRPr lang="en-US" altLang="zh-CN" dirty="0"/>
          </a:p>
          <a:p>
            <a:r>
              <a:rPr lang="zh-CN" altLang="en-US" dirty="0"/>
              <a:t>仅使用 </a:t>
            </a:r>
            <a:r>
              <a:rPr lang="en-US" altLang="zh-CN" dirty="0"/>
              <a:t>CPU </a:t>
            </a:r>
            <a:r>
              <a:rPr lang="zh-CN" altLang="en-US" dirty="0"/>
              <a:t>后端</a:t>
            </a:r>
            <a:endParaRPr lang="en-US" altLang="zh-CN" dirty="0"/>
          </a:p>
          <a:p>
            <a:pPr lvl="1"/>
            <a:r>
              <a:rPr lang="zh-CN" altLang="en-US" dirty="0"/>
              <a:t>高通设备 </a:t>
            </a:r>
            <a:r>
              <a:rPr lang="en-US" altLang="zh-CN" dirty="0"/>
              <a:t>GPU </a:t>
            </a:r>
            <a:r>
              <a:rPr lang="zh-CN" altLang="en-US" dirty="0"/>
              <a:t>驱动仅提供 </a:t>
            </a:r>
            <a:r>
              <a:rPr lang="en-US" altLang="zh-CN" dirty="0"/>
              <a:t>Direct3D 12 </a:t>
            </a:r>
            <a:r>
              <a:rPr lang="zh-CN" altLang="en-US" dirty="0"/>
              <a:t>支持，无 </a:t>
            </a:r>
            <a:r>
              <a:rPr lang="en-US" altLang="zh-CN" dirty="0" err="1"/>
              <a:t>ncnn</a:t>
            </a:r>
            <a:r>
              <a:rPr lang="en-US" altLang="zh-CN" dirty="0"/>
              <a:t> </a:t>
            </a:r>
            <a:r>
              <a:rPr lang="zh-CN" altLang="en-US" dirty="0"/>
              <a:t>所需的 </a:t>
            </a:r>
            <a:r>
              <a:rPr lang="en-US" altLang="zh-CN" dirty="0"/>
              <a:t>Vulkan </a:t>
            </a:r>
            <a:r>
              <a:rPr lang="zh-CN" altLang="en-US" dirty="0"/>
              <a:t>支持</a:t>
            </a:r>
            <a:endParaRPr lang="en-US" altLang="zh-CN" dirty="0"/>
          </a:p>
          <a:p>
            <a:pPr lvl="1"/>
            <a:r>
              <a:rPr lang="en-US" altLang="zh-CN" dirty="0"/>
              <a:t>Mesa3D </a:t>
            </a:r>
            <a:r>
              <a:rPr lang="zh-CN" altLang="en-US" dirty="0"/>
              <a:t>的 </a:t>
            </a:r>
            <a:r>
              <a:rPr lang="en-US" altLang="zh-CN" dirty="0"/>
              <a:t>dozen </a:t>
            </a:r>
            <a:r>
              <a:rPr lang="zh-CN" altLang="en-US" dirty="0"/>
              <a:t>转换层包含我贡献的 </a:t>
            </a:r>
            <a:r>
              <a:rPr lang="en-US" altLang="zh-CN" dirty="0"/>
              <a:t>bug </a:t>
            </a:r>
            <a:r>
              <a:rPr lang="zh-CN" altLang="en-US" dirty="0"/>
              <a:t>修复的下个稳定版本尚未出现</a:t>
            </a:r>
            <a:endParaRPr lang="en-US" altLang="zh-CN" dirty="0"/>
          </a:p>
          <a:p>
            <a:pPr lvl="1"/>
            <a:r>
              <a:rPr lang="zh-CN" altLang="en-US" dirty="0"/>
              <a:t>方便展示和解释 </a:t>
            </a:r>
            <a:r>
              <a:rPr lang="en-US" altLang="zh-CN" dirty="0"/>
              <a:t>ARM64 </a:t>
            </a:r>
            <a:r>
              <a:rPr lang="zh-CN" altLang="en-US" dirty="0"/>
              <a:t>原生和 </a:t>
            </a:r>
            <a:r>
              <a:rPr lang="en-US" altLang="zh-CN" dirty="0"/>
              <a:t>x64 </a:t>
            </a:r>
            <a:r>
              <a:rPr lang="zh-CN" altLang="en-US" dirty="0"/>
              <a:t>转译的性能差异的原因</a:t>
            </a:r>
          </a:p>
        </p:txBody>
      </p:sp>
    </p:spTree>
    <p:extLst>
      <p:ext uri="{BB962C8B-B14F-4D97-AF65-F5344CB8AC3E}">
        <p14:creationId xmlns:p14="http://schemas.microsoft.com/office/powerpoint/2010/main" val="2614901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D6031-3A8A-3D00-0AF5-DA1E6FB2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ARM64 </a:t>
            </a:r>
            <a:r>
              <a:rPr lang="zh-CN" altLang="en-US" dirty="0"/>
              <a:t>原生版本演示</a:t>
            </a:r>
          </a:p>
        </p:txBody>
      </p:sp>
      <p:pic>
        <p:nvPicPr>
          <p:cNvPr id="6" name="ARM64">
            <a:hlinkClick r:id="" action="ppaction://media"/>
            <a:extLst>
              <a:ext uri="{FF2B5EF4-FFF2-40B4-BE49-F238E27FC236}">
                <a16:creationId xmlns:a16="http://schemas.microsoft.com/office/drawing/2014/main" id="{9313561D-EEFB-D09E-6C74-3BCAA44B42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22245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77D54-0157-B972-1713-6975145C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x64 </a:t>
            </a:r>
            <a:r>
              <a:rPr lang="zh-CN" altLang="en-US" dirty="0"/>
              <a:t>转译版本演示</a:t>
            </a:r>
          </a:p>
        </p:txBody>
      </p:sp>
      <p:pic>
        <p:nvPicPr>
          <p:cNvPr id="6" name="x64">
            <a:hlinkClick r:id="" action="ppaction://media"/>
            <a:extLst>
              <a:ext uri="{FF2B5EF4-FFF2-40B4-BE49-F238E27FC236}">
                <a16:creationId xmlns:a16="http://schemas.microsoft.com/office/drawing/2014/main" id="{8247FC9D-2A33-6CA5-357F-BB95A3617B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2882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FC876-F565-4CCA-BC3B-0C9CCB64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为什么转译版本好于原生版本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D19C5-52D8-58B8-94F0-A326C45D9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因为 </a:t>
            </a:r>
            <a:r>
              <a:rPr lang="en-US" altLang="zh-CN" dirty="0"/>
              <a:t>MSVC </a:t>
            </a:r>
            <a:r>
              <a:rPr lang="zh-CN" altLang="en-US" dirty="0"/>
              <a:t>的 </a:t>
            </a:r>
            <a:r>
              <a:rPr lang="en-US" altLang="zh-CN" dirty="0"/>
              <a:t>ARM64 </a:t>
            </a:r>
            <a:r>
              <a:rPr lang="zh-CN" altLang="en-US" dirty="0"/>
              <a:t>编译器不支持内联汇编，无法使用 </a:t>
            </a:r>
            <a:r>
              <a:rPr lang="en-US" altLang="zh-CN" dirty="0" err="1"/>
              <a:t>ncnn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ARM64 </a:t>
            </a:r>
            <a:r>
              <a:rPr lang="zh-CN" altLang="en-US" dirty="0"/>
              <a:t>后端提供的大量内联汇编优化</a:t>
            </a:r>
            <a:endParaRPr lang="en-US" altLang="zh-CN" dirty="0"/>
          </a:p>
          <a:p>
            <a:r>
              <a:rPr lang="en-US" altLang="zh-CN" dirty="0"/>
              <a:t>Clang CL </a:t>
            </a:r>
            <a:r>
              <a:rPr lang="zh-CN" altLang="en-US" dirty="0"/>
              <a:t>的 </a:t>
            </a:r>
            <a:r>
              <a:rPr lang="en-US" altLang="zh-CN" dirty="0"/>
              <a:t>ARM64 </a:t>
            </a:r>
            <a:r>
              <a:rPr lang="zh-CN" altLang="en-US" dirty="0"/>
              <a:t>编译器编译会出现因为 </a:t>
            </a:r>
            <a:r>
              <a:rPr lang="en-US" altLang="zh-CN" dirty="0" err="1"/>
              <a:t>ncnn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arm64 </a:t>
            </a:r>
            <a:r>
              <a:rPr lang="zh-CN" altLang="en-US" dirty="0"/>
              <a:t>目标的优化函数写的太长直接导致编译器崩溃的情况</a:t>
            </a:r>
            <a:endParaRPr lang="en-US" altLang="zh-CN" dirty="0"/>
          </a:p>
          <a:p>
            <a:pPr lvl="1"/>
            <a:r>
              <a:rPr lang="en-US" altLang="zh-CN" dirty="0"/>
              <a:t>conv3x3s1_winograd_gemm_transB_packed_tile</a:t>
            </a:r>
          </a:p>
          <a:p>
            <a:pPr lvl="1"/>
            <a:r>
              <a:rPr lang="en-US" altLang="zh-CN" dirty="0"/>
              <a:t>convolution_gemm_transB_packed_tile_bf16s</a:t>
            </a:r>
          </a:p>
          <a:p>
            <a:pPr lvl="1"/>
            <a:r>
              <a:rPr lang="en-US" altLang="zh-CN" dirty="0" err="1"/>
              <a:t>convolution_gemm_transB_packed_tile</a:t>
            </a:r>
            <a:endParaRPr lang="en-US" altLang="zh-CN" dirty="0"/>
          </a:p>
          <a:p>
            <a:r>
              <a:rPr lang="zh-CN" altLang="en-US" dirty="0"/>
              <a:t>由于 </a:t>
            </a:r>
            <a:r>
              <a:rPr lang="en-US" altLang="zh-CN" dirty="0"/>
              <a:t>i7-11800H </a:t>
            </a:r>
            <a:r>
              <a:rPr lang="zh-CN" altLang="en-US" dirty="0"/>
              <a:t>下跑仅启用 </a:t>
            </a:r>
            <a:r>
              <a:rPr lang="en-US" altLang="zh-CN" dirty="0"/>
              <a:t>SSE2 </a:t>
            </a:r>
            <a:r>
              <a:rPr lang="zh-CN" altLang="en-US" dirty="0"/>
              <a:t>的 </a:t>
            </a:r>
            <a:r>
              <a:rPr lang="en-US" altLang="zh-CN" dirty="0" err="1"/>
              <a:t>ncnn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Stable Diffusion </a:t>
            </a:r>
            <a:r>
              <a:rPr lang="zh-CN" altLang="en-US" dirty="0"/>
              <a:t>实例的性能和刚刚演示的转译版本的速度相当，且 </a:t>
            </a:r>
            <a:r>
              <a:rPr lang="en-US" altLang="zh-CN" dirty="0"/>
              <a:t>ARM64 Windows </a:t>
            </a:r>
            <a:r>
              <a:rPr lang="zh-CN" altLang="en-US" dirty="0"/>
              <a:t>的 </a:t>
            </a:r>
            <a:r>
              <a:rPr lang="en-US" altLang="zh-CN" dirty="0"/>
              <a:t>x64 </a:t>
            </a:r>
            <a:r>
              <a:rPr lang="zh-CN" altLang="en-US" dirty="0"/>
              <a:t>转译大概仅支持到 </a:t>
            </a:r>
            <a:r>
              <a:rPr lang="en-US" altLang="zh-CN" dirty="0"/>
              <a:t>SSE 4.1 </a:t>
            </a:r>
            <a:r>
              <a:rPr lang="zh-CN" altLang="en-US" dirty="0"/>
              <a:t>指令集，遂实际上转译性能相当不错，而且也说明了 </a:t>
            </a:r>
            <a:r>
              <a:rPr lang="en-US" altLang="zh-CN" dirty="0"/>
              <a:t>ARM64 </a:t>
            </a:r>
            <a:r>
              <a:rPr lang="zh-CN" altLang="en-US" dirty="0"/>
              <a:t>原生版本的优化上限极高</a:t>
            </a:r>
          </a:p>
        </p:txBody>
      </p:sp>
    </p:spTree>
    <p:extLst>
      <p:ext uri="{BB962C8B-B14F-4D97-AF65-F5344CB8AC3E}">
        <p14:creationId xmlns:p14="http://schemas.microsoft.com/office/powerpoint/2010/main" val="197018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CAA1D5-5CAA-4508-241C-C3B690E7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27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8FB02-5125-B329-D057-E6E37ED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Microsoft Build Session 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3C7AF-FC7D-114A-8DC2-D7CDF65C0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Learn how to build the best Arm apps for Windows</a:t>
            </a:r>
          </a:p>
          <a:p>
            <a:pPr marL="0" indent="0">
              <a:buNone/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https://build.microsoft.com/en-US/sessions/4c00afb9-e345-489c-bf7f-bfd6ecfde455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Optimize your apps for Arm, Q&amp;A</a:t>
            </a:r>
          </a:p>
          <a:p>
            <a:pPr marL="0" indent="0">
              <a:buNone/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https://build.microsoft.com/en-US/sessions/4a5f9357-7e15-4a5f-ac33-3a5bae88684c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4413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B7855-582D-CD45-71D9-7A7C8AB4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Microsoft Learn </a:t>
            </a:r>
            <a:r>
              <a:rPr lang="zh-CN" altLang="en-US" dirty="0"/>
              <a:t>的 </a:t>
            </a:r>
            <a:r>
              <a:rPr lang="en-US" altLang="zh-CN" dirty="0"/>
              <a:t>Microsoft Build </a:t>
            </a:r>
            <a:r>
              <a:rPr lang="zh-CN" altLang="en-US"/>
              <a:t>主题</a:t>
            </a:r>
            <a:endParaRPr lang="zh-CN" altLang="en-US" dirty="0"/>
          </a:p>
        </p:txBody>
      </p:sp>
      <p:pic>
        <p:nvPicPr>
          <p:cNvPr id="5" name="内容占位符 4" descr="散点图, QR 代码&#10;&#10;描述已自动生成">
            <a:extLst>
              <a:ext uri="{FF2B5EF4-FFF2-40B4-BE49-F238E27FC236}">
                <a16:creationId xmlns:a16="http://schemas.microsoft.com/office/drawing/2014/main" id="{F7F6CACD-65E8-3988-369E-302E2FC20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597579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D94B6-F3CF-F80C-309C-DF72815A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04537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21">
            <a:extLst>
              <a:ext uri="{FF2B5EF4-FFF2-40B4-BE49-F238E27FC236}">
                <a16:creationId xmlns:a16="http://schemas.microsoft.com/office/drawing/2014/main" id="{333CDE85-E922-6694-A82A-0EBE2A0DE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6667" r="16667"/>
          <a:stretch/>
        </p:blipFill>
        <p:spPr>
          <a:xfrm>
            <a:off x="5334000" y="0"/>
            <a:ext cx="6858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6239669-0E9A-C949-143E-302F948E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553998"/>
            <a:ext cx="4158362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Last year</a:t>
            </a:r>
          </a:p>
        </p:txBody>
      </p:sp>
      <p:grpSp>
        <p:nvGrpSpPr>
          <p:cNvPr id="12" name="Group 11" descr="Last year">
            <a:extLst>
              <a:ext uri="{FF2B5EF4-FFF2-40B4-BE49-F238E27FC236}">
                <a16:creationId xmlns:a16="http://schemas.microsoft.com/office/drawing/2014/main" id="{73D7A4F5-C358-7D1E-FE9E-913C4A6AD32B}"/>
              </a:ext>
            </a:extLst>
          </p:cNvPr>
          <p:cNvGrpSpPr/>
          <p:nvPr/>
        </p:nvGrpSpPr>
        <p:grpSpPr>
          <a:xfrm>
            <a:off x="584200" y="1293548"/>
            <a:ext cx="5335588" cy="4270905"/>
            <a:chOff x="584200" y="1293548"/>
            <a:chExt cx="5335588" cy="4270905"/>
          </a:xfrm>
        </p:grpSpPr>
        <p:sp>
          <p:nvSpPr>
            <p:cNvPr id="3" name="Rectangle: Rounded Corners 3" descr="Light: medium container">
              <a:extLst>
                <a:ext uri="{FF2B5EF4-FFF2-40B4-BE49-F238E27FC236}">
                  <a16:creationId xmlns:a16="http://schemas.microsoft.com/office/drawing/2014/main" id="{E920E60D-F79D-AC81-9ED2-528980966709}"/>
                </a:ext>
              </a:extLst>
            </p:cNvPr>
            <p:cNvSpPr/>
            <p:nvPr/>
          </p:nvSpPr>
          <p:spPr bwMode="auto">
            <a:xfrm>
              <a:off x="584200" y="1293548"/>
              <a:ext cx="5335588" cy="4270905"/>
            </a:xfrm>
            <a:prstGeom prst="roundRect">
              <a:avLst>
                <a:gd name="adj" fmla="val 1934"/>
              </a:avLst>
            </a:prstGeom>
            <a:solidFill>
              <a:srgbClr val="F4F3F5"/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2F2F2F">
                  <a:alpha val="4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3" name="Graphic 6">
              <a:extLst>
                <a:ext uri="{FF2B5EF4-FFF2-40B4-BE49-F238E27FC236}">
                  <a16:creationId xmlns:a16="http://schemas.microsoft.com/office/drawing/2014/main" id="{AC5E3ED0-46FE-5822-03C0-7BC7F05562F3}"/>
                </a:ext>
              </a:extLst>
            </p:cNvPr>
            <p:cNvSpPr/>
            <p:nvPr/>
          </p:nvSpPr>
          <p:spPr>
            <a:xfrm rot="5400000" flipV="1">
              <a:off x="1051107" y="2620316"/>
              <a:ext cx="310938" cy="310938"/>
            </a:xfrm>
            <a:custGeom>
              <a:avLst/>
              <a:gdLst>
                <a:gd name="connsiteX0" fmla="*/ 155469 w 310938"/>
                <a:gd name="connsiteY0" fmla="*/ 168550 h 310938"/>
                <a:gd name="connsiteX1" fmla="*/ 116602 w 310938"/>
                <a:gd name="connsiteY1" fmla="*/ 129308 h 310938"/>
                <a:gd name="connsiteX2" fmla="*/ 106885 w 310938"/>
                <a:gd name="connsiteY2" fmla="*/ 125571 h 310938"/>
                <a:gd name="connsiteX3" fmla="*/ 97542 w 310938"/>
                <a:gd name="connsiteY3" fmla="*/ 129243 h 310938"/>
                <a:gd name="connsiteX4" fmla="*/ 93431 w 310938"/>
                <a:gd name="connsiteY4" fmla="*/ 139100 h 310938"/>
                <a:gd name="connsiteX5" fmla="*/ 97542 w 310938"/>
                <a:gd name="connsiteY5" fmla="*/ 148742 h 310938"/>
                <a:gd name="connsiteX6" fmla="*/ 146126 w 310938"/>
                <a:gd name="connsiteY6" fmla="*/ 197326 h 310938"/>
                <a:gd name="connsiteX7" fmla="*/ 155367 w 310938"/>
                <a:gd name="connsiteY7" fmla="*/ 201437 h 310938"/>
                <a:gd name="connsiteX8" fmla="*/ 165186 w 310938"/>
                <a:gd name="connsiteY8" fmla="*/ 197326 h 310938"/>
                <a:gd name="connsiteX9" fmla="*/ 214144 w 310938"/>
                <a:gd name="connsiteY9" fmla="*/ 148368 h 310938"/>
                <a:gd name="connsiteX10" fmla="*/ 217737 w 310938"/>
                <a:gd name="connsiteY10" fmla="*/ 139127 h 310938"/>
                <a:gd name="connsiteX11" fmla="*/ 213770 w 310938"/>
                <a:gd name="connsiteY11" fmla="*/ 129243 h 310938"/>
                <a:gd name="connsiteX12" fmla="*/ 204053 w 310938"/>
                <a:gd name="connsiteY12" fmla="*/ 125571 h 310938"/>
                <a:gd name="connsiteX13" fmla="*/ 194710 w 310938"/>
                <a:gd name="connsiteY13" fmla="*/ 129308 h 310938"/>
                <a:gd name="connsiteX14" fmla="*/ 155469 w 310938"/>
                <a:gd name="connsiteY14" fmla="*/ 168550 h 310938"/>
                <a:gd name="connsiteX15" fmla="*/ 155298 w 310938"/>
                <a:gd name="connsiteY15" fmla="*/ 310938 h 310938"/>
                <a:gd name="connsiteX16" fmla="*/ 95120 w 310938"/>
                <a:gd name="connsiteY16" fmla="*/ 298598 h 310938"/>
                <a:gd name="connsiteX17" fmla="*/ 45729 w 310938"/>
                <a:gd name="connsiteY17" fmla="*/ 265209 h 310938"/>
                <a:gd name="connsiteX18" fmla="*/ 12340 w 310938"/>
                <a:gd name="connsiteY18" fmla="*/ 215769 h 310938"/>
                <a:gd name="connsiteX19" fmla="*/ 0 w 310938"/>
                <a:gd name="connsiteY19" fmla="*/ 155469 h 310938"/>
                <a:gd name="connsiteX20" fmla="*/ 12362 w 310938"/>
                <a:gd name="connsiteY20" fmla="*/ 94870 h 310938"/>
                <a:gd name="connsiteX21" fmla="*/ 45880 w 310938"/>
                <a:gd name="connsiteY21" fmla="*/ 45363 h 310938"/>
                <a:gd name="connsiteX22" fmla="*/ 95293 w 310938"/>
                <a:gd name="connsiteY22" fmla="*/ 12107 h 310938"/>
                <a:gd name="connsiteX23" fmla="*/ 155304 w 310938"/>
                <a:gd name="connsiteY23" fmla="*/ 0 h 310938"/>
                <a:gd name="connsiteX24" fmla="*/ 216038 w 310938"/>
                <a:gd name="connsiteY24" fmla="*/ 12107 h 310938"/>
                <a:gd name="connsiteX25" fmla="*/ 265578 w 310938"/>
                <a:gd name="connsiteY25" fmla="*/ 45368 h 310938"/>
                <a:gd name="connsiteX26" fmla="*/ 298792 w 310938"/>
                <a:gd name="connsiteY26" fmla="*/ 94942 h 310938"/>
                <a:gd name="connsiteX27" fmla="*/ 310938 w 310938"/>
                <a:gd name="connsiteY27" fmla="*/ 155672 h 310938"/>
                <a:gd name="connsiteX28" fmla="*/ 298832 w 310938"/>
                <a:gd name="connsiteY28" fmla="*/ 215765 h 310938"/>
                <a:gd name="connsiteX29" fmla="*/ 265575 w 310938"/>
                <a:gd name="connsiteY29" fmla="*/ 265067 h 310938"/>
                <a:gd name="connsiteX30" fmla="*/ 216014 w 310938"/>
                <a:gd name="connsiteY30" fmla="*/ 298576 h 310938"/>
                <a:gd name="connsiteX31" fmla="*/ 155298 w 310938"/>
                <a:gd name="connsiteY31" fmla="*/ 310938 h 31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0938" h="310938">
                  <a:moveTo>
                    <a:pt x="155469" y="168550"/>
                  </a:moveTo>
                  <a:lnTo>
                    <a:pt x="116602" y="129308"/>
                  </a:lnTo>
                  <a:cubicBezTo>
                    <a:pt x="113861" y="126817"/>
                    <a:pt x="110622" y="125571"/>
                    <a:pt x="106885" y="125571"/>
                  </a:cubicBezTo>
                  <a:cubicBezTo>
                    <a:pt x="103148" y="125571"/>
                    <a:pt x="100034" y="126795"/>
                    <a:pt x="97542" y="129243"/>
                  </a:cubicBezTo>
                  <a:cubicBezTo>
                    <a:pt x="94801" y="132127"/>
                    <a:pt x="93431" y="135413"/>
                    <a:pt x="93431" y="139100"/>
                  </a:cubicBezTo>
                  <a:cubicBezTo>
                    <a:pt x="93431" y="142788"/>
                    <a:pt x="94801" y="146002"/>
                    <a:pt x="97542" y="148742"/>
                  </a:cubicBezTo>
                  <a:lnTo>
                    <a:pt x="146126" y="197326"/>
                  </a:lnTo>
                  <a:cubicBezTo>
                    <a:pt x="148572" y="200067"/>
                    <a:pt x="151653" y="201437"/>
                    <a:pt x="155367" y="201437"/>
                  </a:cubicBezTo>
                  <a:cubicBezTo>
                    <a:pt x="159082" y="201437"/>
                    <a:pt x="162355" y="200067"/>
                    <a:pt x="165186" y="197326"/>
                  </a:cubicBezTo>
                  <a:lnTo>
                    <a:pt x="214144" y="148368"/>
                  </a:lnTo>
                  <a:cubicBezTo>
                    <a:pt x="216635" y="145922"/>
                    <a:pt x="217833" y="142842"/>
                    <a:pt x="217737" y="139127"/>
                  </a:cubicBezTo>
                  <a:cubicBezTo>
                    <a:pt x="217642" y="135413"/>
                    <a:pt x="216319" y="132118"/>
                    <a:pt x="213770" y="129243"/>
                  </a:cubicBezTo>
                  <a:cubicBezTo>
                    <a:pt x="211030" y="126795"/>
                    <a:pt x="207791" y="125571"/>
                    <a:pt x="204053" y="125571"/>
                  </a:cubicBezTo>
                  <a:cubicBezTo>
                    <a:pt x="200316" y="125571"/>
                    <a:pt x="197202" y="126817"/>
                    <a:pt x="194710" y="129308"/>
                  </a:cubicBezTo>
                  <a:lnTo>
                    <a:pt x="155469" y="168550"/>
                  </a:lnTo>
                  <a:close/>
                  <a:moveTo>
                    <a:pt x="155298" y="310938"/>
                  </a:moveTo>
                  <a:cubicBezTo>
                    <a:pt x="134075" y="310938"/>
                    <a:pt x="114016" y="306825"/>
                    <a:pt x="95120" y="298598"/>
                  </a:cubicBezTo>
                  <a:cubicBezTo>
                    <a:pt x="76225" y="290371"/>
                    <a:pt x="59761" y="279242"/>
                    <a:pt x="45729" y="265209"/>
                  </a:cubicBezTo>
                  <a:cubicBezTo>
                    <a:pt x="31697" y="251177"/>
                    <a:pt x="20567" y="234697"/>
                    <a:pt x="12340" y="215769"/>
                  </a:cubicBezTo>
                  <a:cubicBezTo>
                    <a:pt x="4113" y="196841"/>
                    <a:pt x="0" y="176741"/>
                    <a:pt x="0" y="155469"/>
                  </a:cubicBezTo>
                  <a:cubicBezTo>
                    <a:pt x="0" y="133974"/>
                    <a:pt x="4121" y="113775"/>
                    <a:pt x="12362" y="94870"/>
                  </a:cubicBezTo>
                  <a:cubicBezTo>
                    <a:pt x="20604" y="75965"/>
                    <a:pt x="31777" y="59463"/>
                    <a:pt x="45880" y="45363"/>
                  </a:cubicBezTo>
                  <a:cubicBezTo>
                    <a:pt x="59983" y="31263"/>
                    <a:pt x="76454" y="20178"/>
                    <a:pt x="95293" y="12107"/>
                  </a:cubicBezTo>
                  <a:cubicBezTo>
                    <a:pt x="114130" y="4035"/>
                    <a:pt x="134134" y="0"/>
                    <a:pt x="155304" y="0"/>
                  </a:cubicBezTo>
                  <a:cubicBezTo>
                    <a:pt x="176813" y="0"/>
                    <a:pt x="197057" y="4035"/>
                    <a:pt x="216038" y="12107"/>
                  </a:cubicBezTo>
                  <a:cubicBezTo>
                    <a:pt x="235019" y="20178"/>
                    <a:pt x="251532" y="31265"/>
                    <a:pt x="265578" y="45368"/>
                  </a:cubicBezTo>
                  <a:cubicBezTo>
                    <a:pt x="279624" y="59471"/>
                    <a:pt x="290695" y="75996"/>
                    <a:pt x="298792" y="94942"/>
                  </a:cubicBezTo>
                  <a:cubicBezTo>
                    <a:pt x="306890" y="113887"/>
                    <a:pt x="310938" y="134131"/>
                    <a:pt x="310938" y="155672"/>
                  </a:cubicBezTo>
                  <a:cubicBezTo>
                    <a:pt x="310938" y="176964"/>
                    <a:pt x="306903" y="196995"/>
                    <a:pt x="298832" y="215765"/>
                  </a:cubicBezTo>
                  <a:cubicBezTo>
                    <a:pt x="290761" y="234536"/>
                    <a:pt x="279675" y="250970"/>
                    <a:pt x="265575" y="265067"/>
                  </a:cubicBezTo>
                  <a:cubicBezTo>
                    <a:pt x="251475" y="279165"/>
                    <a:pt x="234955" y="290334"/>
                    <a:pt x="216014" y="298576"/>
                  </a:cubicBezTo>
                  <a:cubicBezTo>
                    <a:pt x="197072" y="306818"/>
                    <a:pt x="176834" y="310938"/>
                    <a:pt x="155298" y="310938"/>
                  </a:cubicBezTo>
                  <a:close/>
                </a:path>
              </a:pathLst>
            </a:custGeom>
            <a:gradFill>
              <a:gsLst>
                <a:gs pos="35000">
                  <a:srgbClr val="2A446F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3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extBox 7, chunk 1">
              <a:extLst>
                <a:ext uri="{FF2B5EF4-FFF2-40B4-BE49-F238E27FC236}">
                  <a16:creationId xmlns:a16="http://schemas.microsoft.com/office/drawing/2014/main" id="{F670EA37-16BE-1344-56ED-0C971DACB13F}"/>
                </a:ext>
              </a:extLst>
            </p:cNvPr>
            <p:cNvSpPr txBox="1"/>
            <p:nvPr/>
          </p:nvSpPr>
          <p:spPr>
            <a:xfrm>
              <a:off x="1575148" y="2652675"/>
              <a:ext cx="3780780" cy="246221"/>
            </a:xfrm>
            <a:prstGeom prst="rect">
              <a:avLst/>
            </a:prstGeom>
          </p:spPr>
          <p:txBody>
            <a:bodyPr vert="horz" wrap="square" lIns="0" tIns="0" rIns="0" bIns="0" numCol="1" rtlCol="0" anchor="ctr">
              <a:spAutoFit/>
            </a:bodyPr>
            <a:lstStyle>
              <a:defPPr>
                <a:defRPr lang="en-US"/>
              </a:defPPr>
              <a:lvl1pPr marL="176213" marR="0" indent="-176213" defTabSz="932742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>
                  <a:cs typeface="Segoe UI" panose="020B0502040204020203" pitchFamily="34" charset="0"/>
                </a:defRPr>
              </a:lvl1pPr>
              <a:lvl2pPr marL="398463" marR="0" lvl="1" indent="-169863" defTabSz="932742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800" spc="0" baseline="0"/>
              </a:lvl2pPr>
              <a:lvl3pPr marL="555625" marR="0" indent="-157163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685800" marR="0" indent="-1365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800100" marR="0" indent="-1111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Desktop development with C++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F345DF-FBBD-FBCC-0A41-810C564D784A}"/>
                </a:ext>
              </a:extLst>
            </p:cNvPr>
            <p:cNvGrpSpPr/>
            <p:nvPr/>
          </p:nvGrpSpPr>
          <p:grpSpPr>
            <a:xfrm>
              <a:off x="1051107" y="3073305"/>
              <a:ext cx="4304821" cy="492443"/>
              <a:chOff x="588263" y="4173723"/>
              <a:chExt cx="4304821" cy="492443"/>
            </a:xfrm>
          </p:grpSpPr>
          <p:sp>
            <p:nvSpPr>
              <p:cNvPr id="25" name="TextBox 7, chunk 2">
                <a:extLst>
                  <a:ext uri="{FF2B5EF4-FFF2-40B4-BE49-F238E27FC236}">
                    <a16:creationId xmlns:a16="http://schemas.microsoft.com/office/drawing/2014/main" id="{F6DA799F-0571-449F-A93C-661C57A7D4A1}"/>
                  </a:ext>
                </a:extLst>
              </p:cNvPr>
              <p:cNvSpPr txBox="1"/>
              <p:nvPr/>
            </p:nvSpPr>
            <p:spPr>
              <a:xfrm>
                <a:off x="1112304" y="4173723"/>
                <a:ext cx="3780780" cy="492443"/>
              </a:xfrm>
              <a:prstGeom prst="rect">
                <a:avLst/>
              </a:prstGeom>
            </p:spPr>
            <p:txBody>
              <a:bodyPr vert="horz" wrap="square" lIns="0" tIns="0" rIns="0" bIns="0" numCol="1" rtlCol="0" anchor="ctr">
                <a:spAutoFit/>
              </a:bodyPr>
              <a:lstStyle>
                <a:defPPr>
                  <a:defRPr lang="en-US"/>
                </a:defPPr>
                <a:lvl1pPr marL="176213" marR="0" indent="-176213" defTabSz="932742" fontAlgn="auto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spc="0" baseline="0">
                    <a:cs typeface="Segoe UI" panose="020B0502040204020203" pitchFamily="34" charset="0"/>
                  </a:defRPr>
                </a:lvl1pPr>
                <a:lvl2pPr marL="398463" marR="0" lvl="1" indent="-169863" defTabSz="932742" fontAlgn="auto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800" spc="0" baseline="0"/>
                </a:lvl2pPr>
                <a:lvl3pPr marL="555625" marR="0" indent="-1571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spc="0" baseline="0"/>
                </a:lvl3pPr>
                <a:lvl4pPr marL="685800" marR="0" indent="-1365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4pPr>
                <a:lvl5pPr marL="800100" marR="0" indent="-1111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5pPr>
                <a:lvl6pPr marL="2565040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3031412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97783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964155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nl-NL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.NET desktop development - .NET </a:t>
                </a:r>
                <a:br>
                  <a:rPr kumimoji="0" lang="nl-NL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</a:br>
                <a:r>
                  <a:rPr kumimoji="0" lang="nl-NL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and .NET Framework</a:t>
                </a:r>
              </a:p>
            </p:txBody>
          </p:sp>
          <p:sp>
            <p:nvSpPr>
              <p:cNvPr id="26" name="Graphic 6">
                <a:extLst>
                  <a:ext uri="{FF2B5EF4-FFF2-40B4-BE49-F238E27FC236}">
                    <a16:creationId xmlns:a16="http://schemas.microsoft.com/office/drawing/2014/main" id="{FBC7FBB6-E696-A554-D27C-8FF175538919}"/>
                  </a:ext>
                </a:extLst>
              </p:cNvPr>
              <p:cNvSpPr/>
              <p:nvPr/>
            </p:nvSpPr>
            <p:spPr>
              <a:xfrm rot="5400000" flipV="1">
                <a:off x="588263" y="4264475"/>
                <a:ext cx="310938" cy="310938"/>
              </a:xfrm>
              <a:custGeom>
                <a:avLst/>
                <a:gdLst>
                  <a:gd name="connsiteX0" fmla="*/ 155469 w 310938"/>
                  <a:gd name="connsiteY0" fmla="*/ 168550 h 310938"/>
                  <a:gd name="connsiteX1" fmla="*/ 116602 w 310938"/>
                  <a:gd name="connsiteY1" fmla="*/ 129308 h 310938"/>
                  <a:gd name="connsiteX2" fmla="*/ 106885 w 310938"/>
                  <a:gd name="connsiteY2" fmla="*/ 125571 h 310938"/>
                  <a:gd name="connsiteX3" fmla="*/ 97542 w 310938"/>
                  <a:gd name="connsiteY3" fmla="*/ 129243 h 310938"/>
                  <a:gd name="connsiteX4" fmla="*/ 93431 w 310938"/>
                  <a:gd name="connsiteY4" fmla="*/ 139100 h 310938"/>
                  <a:gd name="connsiteX5" fmla="*/ 97542 w 310938"/>
                  <a:gd name="connsiteY5" fmla="*/ 148742 h 310938"/>
                  <a:gd name="connsiteX6" fmla="*/ 146126 w 310938"/>
                  <a:gd name="connsiteY6" fmla="*/ 197326 h 310938"/>
                  <a:gd name="connsiteX7" fmla="*/ 155367 w 310938"/>
                  <a:gd name="connsiteY7" fmla="*/ 201437 h 310938"/>
                  <a:gd name="connsiteX8" fmla="*/ 165186 w 310938"/>
                  <a:gd name="connsiteY8" fmla="*/ 197326 h 310938"/>
                  <a:gd name="connsiteX9" fmla="*/ 214144 w 310938"/>
                  <a:gd name="connsiteY9" fmla="*/ 148368 h 310938"/>
                  <a:gd name="connsiteX10" fmla="*/ 217737 w 310938"/>
                  <a:gd name="connsiteY10" fmla="*/ 139127 h 310938"/>
                  <a:gd name="connsiteX11" fmla="*/ 213770 w 310938"/>
                  <a:gd name="connsiteY11" fmla="*/ 129243 h 310938"/>
                  <a:gd name="connsiteX12" fmla="*/ 204053 w 310938"/>
                  <a:gd name="connsiteY12" fmla="*/ 125571 h 310938"/>
                  <a:gd name="connsiteX13" fmla="*/ 194710 w 310938"/>
                  <a:gd name="connsiteY13" fmla="*/ 129308 h 310938"/>
                  <a:gd name="connsiteX14" fmla="*/ 155469 w 310938"/>
                  <a:gd name="connsiteY14" fmla="*/ 168550 h 310938"/>
                  <a:gd name="connsiteX15" fmla="*/ 155298 w 310938"/>
                  <a:gd name="connsiteY15" fmla="*/ 310938 h 310938"/>
                  <a:gd name="connsiteX16" fmla="*/ 95120 w 310938"/>
                  <a:gd name="connsiteY16" fmla="*/ 298598 h 310938"/>
                  <a:gd name="connsiteX17" fmla="*/ 45729 w 310938"/>
                  <a:gd name="connsiteY17" fmla="*/ 265209 h 310938"/>
                  <a:gd name="connsiteX18" fmla="*/ 12340 w 310938"/>
                  <a:gd name="connsiteY18" fmla="*/ 215769 h 310938"/>
                  <a:gd name="connsiteX19" fmla="*/ 0 w 310938"/>
                  <a:gd name="connsiteY19" fmla="*/ 155469 h 310938"/>
                  <a:gd name="connsiteX20" fmla="*/ 12362 w 310938"/>
                  <a:gd name="connsiteY20" fmla="*/ 94870 h 310938"/>
                  <a:gd name="connsiteX21" fmla="*/ 45880 w 310938"/>
                  <a:gd name="connsiteY21" fmla="*/ 45363 h 310938"/>
                  <a:gd name="connsiteX22" fmla="*/ 95293 w 310938"/>
                  <a:gd name="connsiteY22" fmla="*/ 12107 h 310938"/>
                  <a:gd name="connsiteX23" fmla="*/ 155304 w 310938"/>
                  <a:gd name="connsiteY23" fmla="*/ 0 h 310938"/>
                  <a:gd name="connsiteX24" fmla="*/ 216038 w 310938"/>
                  <a:gd name="connsiteY24" fmla="*/ 12107 h 310938"/>
                  <a:gd name="connsiteX25" fmla="*/ 265578 w 310938"/>
                  <a:gd name="connsiteY25" fmla="*/ 45368 h 310938"/>
                  <a:gd name="connsiteX26" fmla="*/ 298792 w 310938"/>
                  <a:gd name="connsiteY26" fmla="*/ 94942 h 310938"/>
                  <a:gd name="connsiteX27" fmla="*/ 310938 w 310938"/>
                  <a:gd name="connsiteY27" fmla="*/ 155672 h 310938"/>
                  <a:gd name="connsiteX28" fmla="*/ 298832 w 310938"/>
                  <a:gd name="connsiteY28" fmla="*/ 215765 h 310938"/>
                  <a:gd name="connsiteX29" fmla="*/ 265575 w 310938"/>
                  <a:gd name="connsiteY29" fmla="*/ 265067 h 310938"/>
                  <a:gd name="connsiteX30" fmla="*/ 216014 w 310938"/>
                  <a:gd name="connsiteY30" fmla="*/ 298576 h 310938"/>
                  <a:gd name="connsiteX31" fmla="*/ 155298 w 310938"/>
                  <a:gd name="connsiteY31" fmla="*/ 310938 h 31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0938" h="310938">
                    <a:moveTo>
                      <a:pt x="155469" y="168550"/>
                    </a:moveTo>
                    <a:lnTo>
                      <a:pt x="116602" y="129308"/>
                    </a:lnTo>
                    <a:cubicBezTo>
                      <a:pt x="113861" y="126817"/>
                      <a:pt x="110622" y="125571"/>
                      <a:pt x="106885" y="125571"/>
                    </a:cubicBezTo>
                    <a:cubicBezTo>
                      <a:pt x="103148" y="125571"/>
                      <a:pt x="100034" y="126795"/>
                      <a:pt x="97542" y="129243"/>
                    </a:cubicBezTo>
                    <a:cubicBezTo>
                      <a:pt x="94801" y="132127"/>
                      <a:pt x="93431" y="135413"/>
                      <a:pt x="93431" y="139100"/>
                    </a:cubicBezTo>
                    <a:cubicBezTo>
                      <a:pt x="93431" y="142788"/>
                      <a:pt x="94801" y="146002"/>
                      <a:pt x="97542" y="148742"/>
                    </a:cubicBezTo>
                    <a:lnTo>
                      <a:pt x="146126" y="197326"/>
                    </a:lnTo>
                    <a:cubicBezTo>
                      <a:pt x="148572" y="200067"/>
                      <a:pt x="151653" y="201437"/>
                      <a:pt x="155367" y="201437"/>
                    </a:cubicBezTo>
                    <a:cubicBezTo>
                      <a:pt x="159082" y="201437"/>
                      <a:pt x="162355" y="200067"/>
                      <a:pt x="165186" y="197326"/>
                    </a:cubicBezTo>
                    <a:lnTo>
                      <a:pt x="214144" y="148368"/>
                    </a:lnTo>
                    <a:cubicBezTo>
                      <a:pt x="216635" y="145922"/>
                      <a:pt x="217833" y="142842"/>
                      <a:pt x="217737" y="139127"/>
                    </a:cubicBezTo>
                    <a:cubicBezTo>
                      <a:pt x="217642" y="135413"/>
                      <a:pt x="216319" y="132118"/>
                      <a:pt x="213770" y="129243"/>
                    </a:cubicBezTo>
                    <a:cubicBezTo>
                      <a:pt x="211030" y="126795"/>
                      <a:pt x="207791" y="125571"/>
                      <a:pt x="204053" y="125571"/>
                    </a:cubicBezTo>
                    <a:cubicBezTo>
                      <a:pt x="200316" y="125571"/>
                      <a:pt x="197202" y="126817"/>
                      <a:pt x="194710" y="129308"/>
                    </a:cubicBezTo>
                    <a:lnTo>
                      <a:pt x="155469" y="168550"/>
                    </a:lnTo>
                    <a:close/>
                    <a:moveTo>
                      <a:pt x="155298" y="310938"/>
                    </a:moveTo>
                    <a:cubicBezTo>
                      <a:pt x="134075" y="310938"/>
                      <a:pt x="114016" y="306825"/>
                      <a:pt x="95120" y="298598"/>
                    </a:cubicBezTo>
                    <a:cubicBezTo>
                      <a:pt x="76225" y="290371"/>
                      <a:pt x="59761" y="279242"/>
                      <a:pt x="45729" y="265209"/>
                    </a:cubicBezTo>
                    <a:cubicBezTo>
                      <a:pt x="31697" y="251177"/>
                      <a:pt x="20567" y="234697"/>
                      <a:pt x="12340" y="215769"/>
                    </a:cubicBezTo>
                    <a:cubicBezTo>
                      <a:pt x="4113" y="196841"/>
                      <a:pt x="0" y="176741"/>
                      <a:pt x="0" y="155469"/>
                    </a:cubicBezTo>
                    <a:cubicBezTo>
                      <a:pt x="0" y="133974"/>
                      <a:pt x="4121" y="113775"/>
                      <a:pt x="12362" y="94870"/>
                    </a:cubicBezTo>
                    <a:cubicBezTo>
                      <a:pt x="20604" y="75965"/>
                      <a:pt x="31777" y="59463"/>
                      <a:pt x="45880" y="45363"/>
                    </a:cubicBezTo>
                    <a:cubicBezTo>
                      <a:pt x="59983" y="31263"/>
                      <a:pt x="76454" y="20178"/>
                      <a:pt x="95293" y="12107"/>
                    </a:cubicBezTo>
                    <a:cubicBezTo>
                      <a:pt x="114130" y="4035"/>
                      <a:pt x="134134" y="0"/>
                      <a:pt x="155304" y="0"/>
                    </a:cubicBezTo>
                    <a:cubicBezTo>
                      <a:pt x="176813" y="0"/>
                      <a:pt x="197057" y="4035"/>
                      <a:pt x="216038" y="12107"/>
                    </a:cubicBezTo>
                    <a:cubicBezTo>
                      <a:pt x="235019" y="20178"/>
                      <a:pt x="251532" y="31265"/>
                      <a:pt x="265578" y="45368"/>
                    </a:cubicBezTo>
                    <a:cubicBezTo>
                      <a:pt x="279624" y="59471"/>
                      <a:pt x="290695" y="75996"/>
                      <a:pt x="298792" y="94942"/>
                    </a:cubicBezTo>
                    <a:cubicBezTo>
                      <a:pt x="306890" y="113887"/>
                      <a:pt x="310938" y="134131"/>
                      <a:pt x="310938" y="155672"/>
                    </a:cubicBezTo>
                    <a:cubicBezTo>
                      <a:pt x="310938" y="176964"/>
                      <a:pt x="306903" y="196995"/>
                      <a:pt x="298832" y="215765"/>
                    </a:cubicBezTo>
                    <a:cubicBezTo>
                      <a:pt x="290761" y="234536"/>
                      <a:pt x="279675" y="250970"/>
                      <a:pt x="265575" y="265067"/>
                    </a:cubicBezTo>
                    <a:cubicBezTo>
                      <a:pt x="251475" y="279165"/>
                      <a:pt x="234955" y="290334"/>
                      <a:pt x="216014" y="298576"/>
                    </a:cubicBezTo>
                    <a:cubicBezTo>
                      <a:pt x="197072" y="306818"/>
                      <a:pt x="176834" y="310938"/>
                      <a:pt x="155298" y="310938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2A446F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3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2C4A30F-ECA1-9595-C97A-1E5BB20048C6}"/>
                </a:ext>
              </a:extLst>
            </p:cNvPr>
            <p:cNvGrpSpPr/>
            <p:nvPr/>
          </p:nvGrpSpPr>
          <p:grpSpPr>
            <a:xfrm>
              <a:off x="1051107" y="3707798"/>
              <a:ext cx="4304821" cy="310938"/>
              <a:chOff x="588263" y="4823736"/>
              <a:chExt cx="4304821" cy="310938"/>
            </a:xfrm>
          </p:grpSpPr>
          <p:sp>
            <p:nvSpPr>
              <p:cNvPr id="27" name="TextBox 7, chunk 3">
                <a:extLst>
                  <a:ext uri="{FF2B5EF4-FFF2-40B4-BE49-F238E27FC236}">
                    <a16:creationId xmlns:a16="http://schemas.microsoft.com/office/drawing/2014/main" id="{4B430C80-717E-C934-03BF-9D5FD65B0585}"/>
                  </a:ext>
                </a:extLst>
              </p:cNvPr>
              <p:cNvSpPr txBox="1"/>
              <p:nvPr/>
            </p:nvSpPr>
            <p:spPr>
              <a:xfrm>
                <a:off x="1112304" y="4856095"/>
                <a:ext cx="3780780" cy="24622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176213" marR="0" indent="-176213" defTabSz="932742" fontAlgn="auto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spc="0" baseline="0">
                    <a:cs typeface="Segoe UI" panose="020B0502040204020203" pitchFamily="34" charset="0"/>
                  </a:defRPr>
                </a:lvl1pPr>
                <a:lvl2pPr marL="398463" marR="0" indent="-1698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800" spc="0" baseline="0"/>
                </a:lvl2pPr>
                <a:lvl3pPr marL="555625" marR="0" indent="-1571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spc="0" baseline="0"/>
                </a:lvl3pPr>
                <a:lvl4pPr marL="685800" marR="0" indent="-1365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4pPr>
                <a:lvl5pPr marL="800100" marR="0" indent="-1111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5pPr>
                <a:lvl6pPr marL="2565040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3031412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97783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964155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rPr>
                  <a:t>ASP.NET and Web development</a:t>
                </a: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Graphic 6">
                <a:extLst>
                  <a:ext uri="{FF2B5EF4-FFF2-40B4-BE49-F238E27FC236}">
                    <a16:creationId xmlns:a16="http://schemas.microsoft.com/office/drawing/2014/main" id="{BD9C3AF8-0B50-68AE-DA79-3A992CC2F2E2}"/>
                  </a:ext>
                </a:extLst>
              </p:cNvPr>
              <p:cNvSpPr/>
              <p:nvPr/>
            </p:nvSpPr>
            <p:spPr>
              <a:xfrm rot="5400000" flipV="1">
                <a:off x="588263" y="4823736"/>
                <a:ext cx="310938" cy="310938"/>
              </a:xfrm>
              <a:custGeom>
                <a:avLst/>
                <a:gdLst>
                  <a:gd name="connsiteX0" fmla="*/ 155469 w 310938"/>
                  <a:gd name="connsiteY0" fmla="*/ 168550 h 310938"/>
                  <a:gd name="connsiteX1" fmla="*/ 116602 w 310938"/>
                  <a:gd name="connsiteY1" fmla="*/ 129308 h 310938"/>
                  <a:gd name="connsiteX2" fmla="*/ 106885 w 310938"/>
                  <a:gd name="connsiteY2" fmla="*/ 125571 h 310938"/>
                  <a:gd name="connsiteX3" fmla="*/ 97542 w 310938"/>
                  <a:gd name="connsiteY3" fmla="*/ 129243 h 310938"/>
                  <a:gd name="connsiteX4" fmla="*/ 93431 w 310938"/>
                  <a:gd name="connsiteY4" fmla="*/ 139100 h 310938"/>
                  <a:gd name="connsiteX5" fmla="*/ 97542 w 310938"/>
                  <a:gd name="connsiteY5" fmla="*/ 148742 h 310938"/>
                  <a:gd name="connsiteX6" fmla="*/ 146126 w 310938"/>
                  <a:gd name="connsiteY6" fmla="*/ 197326 h 310938"/>
                  <a:gd name="connsiteX7" fmla="*/ 155367 w 310938"/>
                  <a:gd name="connsiteY7" fmla="*/ 201437 h 310938"/>
                  <a:gd name="connsiteX8" fmla="*/ 165186 w 310938"/>
                  <a:gd name="connsiteY8" fmla="*/ 197326 h 310938"/>
                  <a:gd name="connsiteX9" fmla="*/ 214144 w 310938"/>
                  <a:gd name="connsiteY9" fmla="*/ 148368 h 310938"/>
                  <a:gd name="connsiteX10" fmla="*/ 217737 w 310938"/>
                  <a:gd name="connsiteY10" fmla="*/ 139127 h 310938"/>
                  <a:gd name="connsiteX11" fmla="*/ 213770 w 310938"/>
                  <a:gd name="connsiteY11" fmla="*/ 129243 h 310938"/>
                  <a:gd name="connsiteX12" fmla="*/ 204053 w 310938"/>
                  <a:gd name="connsiteY12" fmla="*/ 125571 h 310938"/>
                  <a:gd name="connsiteX13" fmla="*/ 194710 w 310938"/>
                  <a:gd name="connsiteY13" fmla="*/ 129308 h 310938"/>
                  <a:gd name="connsiteX14" fmla="*/ 155469 w 310938"/>
                  <a:gd name="connsiteY14" fmla="*/ 168550 h 310938"/>
                  <a:gd name="connsiteX15" fmla="*/ 155298 w 310938"/>
                  <a:gd name="connsiteY15" fmla="*/ 310938 h 310938"/>
                  <a:gd name="connsiteX16" fmla="*/ 95120 w 310938"/>
                  <a:gd name="connsiteY16" fmla="*/ 298598 h 310938"/>
                  <a:gd name="connsiteX17" fmla="*/ 45729 w 310938"/>
                  <a:gd name="connsiteY17" fmla="*/ 265209 h 310938"/>
                  <a:gd name="connsiteX18" fmla="*/ 12340 w 310938"/>
                  <a:gd name="connsiteY18" fmla="*/ 215769 h 310938"/>
                  <a:gd name="connsiteX19" fmla="*/ 0 w 310938"/>
                  <a:gd name="connsiteY19" fmla="*/ 155469 h 310938"/>
                  <a:gd name="connsiteX20" fmla="*/ 12362 w 310938"/>
                  <a:gd name="connsiteY20" fmla="*/ 94870 h 310938"/>
                  <a:gd name="connsiteX21" fmla="*/ 45880 w 310938"/>
                  <a:gd name="connsiteY21" fmla="*/ 45363 h 310938"/>
                  <a:gd name="connsiteX22" fmla="*/ 95293 w 310938"/>
                  <a:gd name="connsiteY22" fmla="*/ 12107 h 310938"/>
                  <a:gd name="connsiteX23" fmla="*/ 155304 w 310938"/>
                  <a:gd name="connsiteY23" fmla="*/ 0 h 310938"/>
                  <a:gd name="connsiteX24" fmla="*/ 216038 w 310938"/>
                  <a:gd name="connsiteY24" fmla="*/ 12107 h 310938"/>
                  <a:gd name="connsiteX25" fmla="*/ 265578 w 310938"/>
                  <a:gd name="connsiteY25" fmla="*/ 45368 h 310938"/>
                  <a:gd name="connsiteX26" fmla="*/ 298792 w 310938"/>
                  <a:gd name="connsiteY26" fmla="*/ 94942 h 310938"/>
                  <a:gd name="connsiteX27" fmla="*/ 310938 w 310938"/>
                  <a:gd name="connsiteY27" fmla="*/ 155672 h 310938"/>
                  <a:gd name="connsiteX28" fmla="*/ 298832 w 310938"/>
                  <a:gd name="connsiteY28" fmla="*/ 215765 h 310938"/>
                  <a:gd name="connsiteX29" fmla="*/ 265575 w 310938"/>
                  <a:gd name="connsiteY29" fmla="*/ 265067 h 310938"/>
                  <a:gd name="connsiteX30" fmla="*/ 216014 w 310938"/>
                  <a:gd name="connsiteY30" fmla="*/ 298576 h 310938"/>
                  <a:gd name="connsiteX31" fmla="*/ 155298 w 310938"/>
                  <a:gd name="connsiteY31" fmla="*/ 310938 h 31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0938" h="310938">
                    <a:moveTo>
                      <a:pt x="155469" y="168550"/>
                    </a:moveTo>
                    <a:lnTo>
                      <a:pt x="116602" y="129308"/>
                    </a:lnTo>
                    <a:cubicBezTo>
                      <a:pt x="113861" y="126817"/>
                      <a:pt x="110622" y="125571"/>
                      <a:pt x="106885" y="125571"/>
                    </a:cubicBezTo>
                    <a:cubicBezTo>
                      <a:pt x="103148" y="125571"/>
                      <a:pt x="100034" y="126795"/>
                      <a:pt x="97542" y="129243"/>
                    </a:cubicBezTo>
                    <a:cubicBezTo>
                      <a:pt x="94801" y="132127"/>
                      <a:pt x="93431" y="135413"/>
                      <a:pt x="93431" y="139100"/>
                    </a:cubicBezTo>
                    <a:cubicBezTo>
                      <a:pt x="93431" y="142788"/>
                      <a:pt x="94801" y="146002"/>
                      <a:pt x="97542" y="148742"/>
                    </a:cubicBezTo>
                    <a:lnTo>
                      <a:pt x="146126" y="197326"/>
                    </a:lnTo>
                    <a:cubicBezTo>
                      <a:pt x="148572" y="200067"/>
                      <a:pt x="151653" y="201437"/>
                      <a:pt x="155367" y="201437"/>
                    </a:cubicBezTo>
                    <a:cubicBezTo>
                      <a:pt x="159082" y="201437"/>
                      <a:pt x="162355" y="200067"/>
                      <a:pt x="165186" y="197326"/>
                    </a:cubicBezTo>
                    <a:lnTo>
                      <a:pt x="214144" y="148368"/>
                    </a:lnTo>
                    <a:cubicBezTo>
                      <a:pt x="216635" y="145922"/>
                      <a:pt x="217833" y="142842"/>
                      <a:pt x="217737" y="139127"/>
                    </a:cubicBezTo>
                    <a:cubicBezTo>
                      <a:pt x="217642" y="135413"/>
                      <a:pt x="216319" y="132118"/>
                      <a:pt x="213770" y="129243"/>
                    </a:cubicBezTo>
                    <a:cubicBezTo>
                      <a:pt x="211030" y="126795"/>
                      <a:pt x="207791" y="125571"/>
                      <a:pt x="204053" y="125571"/>
                    </a:cubicBezTo>
                    <a:cubicBezTo>
                      <a:pt x="200316" y="125571"/>
                      <a:pt x="197202" y="126817"/>
                      <a:pt x="194710" y="129308"/>
                    </a:cubicBezTo>
                    <a:lnTo>
                      <a:pt x="155469" y="168550"/>
                    </a:lnTo>
                    <a:close/>
                    <a:moveTo>
                      <a:pt x="155298" y="310938"/>
                    </a:moveTo>
                    <a:cubicBezTo>
                      <a:pt x="134075" y="310938"/>
                      <a:pt x="114016" y="306825"/>
                      <a:pt x="95120" y="298598"/>
                    </a:cubicBezTo>
                    <a:cubicBezTo>
                      <a:pt x="76225" y="290371"/>
                      <a:pt x="59761" y="279242"/>
                      <a:pt x="45729" y="265209"/>
                    </a:cubicBezTo>
                    <a:cubicBezTo>
                      <a:pt x="31697" y="251177"/>
                      <a:pt x="20567" y="234697"/>
                      <a:pt x="12340" y="215769"/>
                    </a:cubicBezTo>
                    <a:cubicBezTo>
                      <a:pt x="4113" y="196841"/>
                      <a:pt x="0" y="176741"/>
                      <a:pt x="0" y="155469"/>
                    </a:cubicBezTo>
                    <a:cubicBezTo>
                      <a:pt x="0" y="133974"/>
                      <a:pt x="4121" y="113775"/>
                      <a:pt x="12362" y="94870"/>
                    </a:cubicBezTo>
                    <a:cubicBezTo>
                      <a:pt x="20604" y="75965"/>
                      <a:pt x="31777" y="59463"/>
                      <a:pt x="45880" y="45363"/>
                    </a:cubicBezTo>
                    <a:cubicBezTo>
                      <a:pt x="59983" y="31263"/>
                      <a:pt x="76454" y="20178"/>
                      <a:pt x="95293" y="12107"/>
                    </a:cubicBezTo>
                    <a:cubicBezTo>
                      <a:pt x="114130" y="4035"/>
                      <a:pt x="134134" y="0"/>
                      <a:pt x="155304" y="0"/>
                    </a:cubicBezTo>
                    <a:cubicBezTo>
                      <a:pt x="176813" y="0"/>
                      <a:pt x="197057" y="4035"/>
                      <a:pt x="216038" y="12107"/>
                    </a:cubicBezTo>
                    <a:cubicBezTo>
                      <a:pt x="235019" y="20178"/>
                      <a:pt x="251532" y="31265"/>
                      <a:pt x="265578" y="45368"/>
                    </a:cubicBezTo>
                    <a:cubicBezTo>
                      <a:pt x="279624" y="59471"/>
                      <a:pt x="290695" y="75996"/>
                      <a:pt x="298792" y="94942"/>
                    </a:cubicBezTo>
                    <a:cubicBezTo>
                      <a:pt x="306890" y="113887"/>
                      <a:pt x="310938" y="134131"/>
                      <a:pt x="310938" y="155672"/>
                    </a:cubicBezTo>
                    <a:cubicBezTo>
                      <a:pt x="310938" y="176964"/>
                      <a:pt x="306903" y="196995"/>
                      <a:pt x="298832" y="215765"/>
                    </a:cubicBezTo>
                    <a:cubicBezTo>
                      <a:pt x="290761" y="234536"/>
                      <a:pt x="279675" y="250970"/>
                      <a:pt x="265575" y="265067"/>
                    </a:cubicBezTo>
                    <a:cubicBezTo>
                      <a:pt x="251475" y="279165"/>
                      <a:pt x="234955" y="290334"/>
                      <a:pt x="216014" y="298576"/>
                    </a:cubicBezTo>
                    <a:cubicBezTo>
                      <a:pt x="197072" y="306818"/>
                      <a:pt x="176834" y="310938"/>
                      <a:pt x="155298" y="310938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2A446F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3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295E02-28C8-E31C-2AF0-69B74F97E056}"/>
                </a:ext>
              </a:extLst>
            </p:cNvPr>
            <p:cNvGrpSpPr/>
            <p:nvPr/>
          </p:nvGrpSpPr>
          <p:grpSpPr>
            <a:xfrm>
              <a:off x="1051107" y="4251539"/>
              <a:ext cx="4304821" cy="310938"/>
              <a:chOff x="588263" y="5382997"/>
              <a:chExt cx="4304821" cy="310938"/>
            </a:xfrm>
          </p:grpSpPr>
          <p:sp>
            <p:nvSpPr>
              <p:cNvPr id="35" name="TextBox 7, chunk 3">
                <a:extLst>
                  <a:ext uri="{FF2B5EF4-FFF2-40B4-BE49-F238E27FC236}">
                    <a16:creationId xmlns:a16="http://schemas.microsoft.com/office/drawing/2014/main" id="{69CA071D-D7F5-305F-945A-5506BAF54D03}"/>
                  </a:ext>
                </a:extLst>
              </p:cNvPr>
              <p:cNvSpPr txBox="1"/>
              <p:nvPr/>
            </p:nvSpPr>
            <p:spPr>
              <a:xfrm>
                <a:off x="1112304" y="5415356"/>
                <a:ext cx="3780780" cy="24622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176213" marR="0" indent="-176213" defTabSz="932742" fontAlgn="auto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spc="0" baseline="0">
                    <a:cs typeface="Segoe UI" panose="020B0502040204020203" pitchFamily="34" charset="0"/>
                  </a:defRPr>
                </a:lvl1pPr>
                <a:lvl2pPr marL="398463" marR="0" indent="-1698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800" spc="0" baseline="0"/>
                </a:lvl2pPr>
                <a:lvl3pPr marL="555625" marR="0" indent="-1571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spc="0" baseline="0"/>
                </a:lvl3pPr>
                <a:lvl4pPr marL="685800" marR="0" indent="-1365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4pPr>
                <a:lvl5pPr marL="800100" marR="0" indent="-1111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5pPr>
                <a:lvl6pPr marL="2565040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3031412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97783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964155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Universal Windows Platform apps</a:t>
                </a:r>
              </a:p>
            </p:txBody>
          </p:sp>
          <p:sp>
            <p:nvSpPr>
              <p:cNvPr id="36" name="Graphic 6">
                <a:extLst>
                  <a:ext uri="{FF2B5EF4-FFF2-40B4-BE49-F238E27FC236}">
                    <a16:creationId xmlns:a16="http://schemas.microsoft.com/office/drawing/2014/main" id="{DDD9D74D-45A8-E88C-F5BA-35D14EE6E844}"/>
                  </a:ext>
                </a:extLst>
              </p:cNvPr>
              <p:cNvSpPr/>
              <p:nvPr/>
            </p:nvSpPr>
            <p:spPr>
              <a:xfrm rot="5400000" flipV="1">
                <a:off x="588263" y="5382997"/>
                <a:ext cx="310938" cy="310938"/>
              </a:xfrm>
              <a:custGeom>
                <a:avLst/>
                <a:gdLst>
                  <a:gd name="connsiteX0" fmla="*/ 155469 w 310938"/>
                  <a:gd name="connsiteY0" fmla="*/ 168550 h 310938"/>
                  <a:gd name="connsiteX1" fmla="*/ 116602 w 310938"/>
                  <a:gd name="connsiteY1" fmla="*/ 129308 h 310938"/>
                  <a:gd name="connsiteX2" fmla="*/ 106885 w 310938"/>
                  <a:gd name="connsiteY2" fmla="*/ 125571 h 310938"/>
                  <a:gd name="connsiteX3" fmla="*/ 97542 w 310938"/>
                  <a:gd name="connsiteY3" fmla="*/ 129243 h 310938"/>
                  <a:gd name="connsiteX4" fmla="*/ 93431 w 310938"/>
                  <a:gd name="connsiteY4" fmla="*/ 139100 h 310938"/>
                  <a:gd name="connsiteX5" fmla="*/ 97542 w 310938"/>
                  <a:gd name="connsiteY5" fmla="*/ 148742 h 310938"/>
                  <a:gd name="connsiteX6" fmla="*/ 146126 w 310938"/>
                  <a:gd name="connsiteY6" fmla="*/ 197326 h 310938"/>
                  <a:gd name="connsiteX7" fmla="*/ 155367 w 310938"/>
                  <a:gd name="connsiteY7" fmla="*/ 201437 h 310938"/>
                  <a:gd name="connsiteX8" fmla="*/ 165186 w 310938"/>
                  <a:gd name="connsiteY8" fmla="*/ 197326 h 310938"/>
                  <a:gd name="connsiteX9" fmla="*/ 214144 w 310938"/>
                  <a:gd name="connsiteY9" fmla="*/ 148368 h 310938"/>
                  <a:gd name="connsiteX10" fmla="*/ 217737 w 310938"/>
                  <a:gd name="connsiteY10" fmla="*/ 139127 h 310938"/>
                  <a:gd name="connsiteX11" fmla="*/ 213770 w 310938"/>
                  <a:gd name="connsiteY11" fmla="*/ 129243 h 310938"/>
                  <a:gd name="connsiteX12" fmla="*/ 204053 w 310938"/>
                  <a:gd name="connsiteY12" fmla="*/ 125571 h 310938"/>
                  <a:gd name="connsiteX13" fmla="*/ 194710 w 310938"/>
                  <a:gd name="connsiteY13" fmla="*/ 129308 h 310938"/>
                  <a:gd name="connsiteX14" fmla="*/ 155469 w 310938"/>
                  <a:gd name="connsiteY14" fmla="*/ 168550 h 310938"/>
                  <a:gd name="connsiteX15" fmla="*/ 155298 w 310938"/>
                  <a:gd name="connsiteY15" fmla="*/ 310938 h 310938"/>
                  <a:gd name="connsiteX16" fmla="*/ 95120 w 310938"/>
                  <a:gd name="connsiteY16" fmla="*/ 298598 h 310938"/>
                  <a:gd name="connsiteX17" fmla="*/ 45729 w 310938"/>
                  <a:gd name="connsiteY17" fmla="*/ 265209 h 310938"/>
                  <a:gd name="connsiteX18" fmla="*/ 12340 w 310938"/>
                  <a:gd name="connsiteY18" fmla="*/ 215769 h 310938"/>
                  <a:gd name="connsiteX19" fmla="*/ 0 w 310938"/>
                  <a:gd name="connsiteY19" fmla="*/ 155469 h 310938"/>
                  <a:gd name="connsiteX20" fmla="*/ 12362 w 310938"/>
                  <a:gd name="connsiteY20" fmla="*/ 94870 h 310938"/>
                  <a:gd name="connsiteX21" fmla="*/ 45880 w 310938"/>
                  <a:gd name="connsiteY21" fmla="*/ 45363 h 310938"/>
                  <a:gd name="connsiteX22" fmla="*/ 95293 w 310938"/>
                  <a:gd name="connsiteY22" fmla="*/ 12107 h 310938"/>
                  <a:gd name="connsiteX23" fmla="*/ 155304 w 310938"/>
                  <a:gd name="connsiteY23" fmla="*/ 0 h 310938"/>
                  <a:gd name="connsiteX24" fmla="*/ 216038 w 310938"/>
                  <a:gd name="connsiteY24" fmla="*/ 12107 h 310938"/>
                  <a:gd name="connsiteX25" fmla="*/ 265578 w 310938"/>
                  <a:gd name="connsiteY25" fmla="*/ 45368 h 310938"/>
                  <a:gd name="connsiteX26" fmla="*/ 298792 w 310938"/>
                  <a:gd name="connsiteY26" fmla="*/ 94942 h 310938"/>
                  <a:gd name="connsiteX27" fmla="*/ 310938 w 310938"/>
                  <a:gd name="connsiteY27" fmla="*/ 155672 h 310938"/>
                  <a:gd name="connsiteX28" fmla="*/ 298832 w 310938"/>
                  <a:gd name="connsiteY28" fmla="*/ 215765 h 310938"/>
                  <a:gd name="connsiteX29" fmla="*/ 265575 w 310938"/>
                  <a:gd name="connsiteY29" fmla="*/ 265067 h 310938"/>
                  <a:gd name="connsiteX30" fmla="*/ 216014 w 310938"/>
                  <a:gd name="connsiteY30" fmla="*/ 298576 h 310938"/>
                  <a:gd name="connsiteX31" fmla="*/ 155298 w 310938"/>
                  <a:gd name="connsiteY31" fmla="*/ 310938 h 31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0938" h="310938">
                    <a:moveTo>
                      <a:pt x="155469" y="168550"/>
                    </a:moveTo>
                    <a:lnTo>
                      <a:pt x="116602" y="129308"/>
                    </a:lnTo>
                    <a:cubicBezTo>
                      <a:pt x="113861" y="126817"/>
                      <a:pt x="110622" y="125571"/>
                      <a:pt x="106885" y="125571"/>
                    </a:cubicBezTo>
                    <a:cubicBezTo>
                      <a:pt x="103148" y="125571"/>
                      <a:pt x="100034" y="126795"/>
                      <a:pt x="97542" y="129243"/>
                    </a:cubicBezTo>
                    <a:cubicBezTo>
                      <a:pt x="94801" y="132127"/>
                      <a:pt x="93431" y="135413"/>
                      <a:pt x="93431" y="139100"/>
                    </a:cubicBezTo>
                    <a:cubicBezTo>
                      <a:pt x="93431" y="142788"/>
                      <a:pt x="94801" y="146002"/>
                      <a:pt x="97542" y="148742"/>
                    </a:cubicBezTo>
                    <a:lnTo>
                      <a:pt x="146126" y="197326"/>
                    </a:lnTo>
                    <a:cubicBezTo>
                      <a:pt x="148572" y="200067"/>
                      <a:pt x="151653" y="201437"/>
                      <a:pt x="155367" y="201437"/>
                    </a:cubicBezTo>
                    <a:cubicBezTo>
                      <a:pt x="159082" y="201437"/>
                      <a:pt x="162355" y="200067"/>
                      <a:pt x="165186" y="197326"/>
                    </a:cubicBezTo>
                    <a:lnTo>
                      <a:pt x="214144" y="148368"/>
                    </a:lnTo>
                    <a:cubicBezTo>
                      <a:pt x="216635" y="145922"/>
                      <a:pt x="217833" y="142842"/>
                      <a:pt x="217737" y="139127"/>
                    </a:cubicBezTo>
                    <a:cubicBezTo>
                      <a:pt x="217642" y="135413"/>
                      <a:pt x="216319" y="132118"/>
                      <a:pt x="213770" y="129243"/>
                    </a:cubicBezTo>
                    <a:cubicBezTo>
                      <a:pt x="211030" y="126795"/>
                      <a:pt x="207791" y="125571"/>
                      <a:pt x="204053" y="125571"/>
                    </a:cubicBezTo>
                    <a:cubicBezTo>
                      <a:pt x="200316" y="125571"/>
                      <a:pt x="197202" y="126817"/>
                      <a:pt x="194710" y="129308"/>
                    </a:cubicBezTo>
                    <a:lnTo>
                      <a:pt x="155469" y="168550"/>
                    </a:lnTo>
                    <a:close/>
                    <a:moveTo>
                      <a:pt x="155298" y="310938"/>
                    </a:moveTo>
                    <a:cubicBezTo>
                      <a:pt x="134075" y="310938"/>
                      <a:pt x="114016" y="306825"/>
                      <a:pt x="95120" y="298598"/>
                    </a:cubicBezTo>
                    <a:cubicBezTo>
                      <a:pt x="76225" y="290371"/>
                      <a:pt x="59761" y="279242"/>
                      <a:pt x="45729" y="265209"/>
                    </a:cubicBezTo>
                    <a:cubicBezTo>
                      <a:pt x="31697" y="251177"/>
                      <a:pt x="20567" y="234697"/>
                      <a:pt x="12340" y="215769"/>
                    </a:cubicBezTo>
                    <a:cubicBezTo>
                      <a:pt x="4113" y="196841"/>
                      <a:pt x="0" y="176741"/>
                      <a:pt x="0" y="155469"/>
                    </a:cubicBezTo>
                    <a:cubicBezTo>
                      <a:pt x="0" y="133974"/>
                      <a:pt x="4121" y="113775"/>
                      <a:pt x="12362" y="94870"/>
                    </a:cubicBezTo>
                    <a:cubicBezTo>
                      <a:pt x="20604" y="75965"/>
                      <a:pt x="31777" y="59463"/>
                      <a:pt x="45880" y="45363"/>
                    </a:cubicBezTo>
                    <a:cubicBezTo>
                      <a:pt x="59983" y="31263"/>
                      <a:pt x="76454" y="20178"/>
                      <a:pt x="95293" y="12107"/>
                    </a:cubicBezTo>
                    <a:cubicBezTo>
                      <a:pt x="114130" y="4035"/>
                      <a:pt x="134134" y="0"/>
                      <a:pt x="155304" y="0"/>
                    </a:cubicBezTo>
                    <a:cubicBezTo>
                      <a:pt x="176813" y="0"/>
                      <a:pt x="197057" y="4035"/>
                      <a:pt x="216038" y="12107"/>
                    </a:cubicBezTo>
                    <a:cubicBezTo>
                      <a:pt x="235019" y="20178"/>
                      <a:pt x="251532" y="31265"/>
                      <a:pt x="265578" y="45368"/>
                    </a:cubicBezTo>
                    <a:cubicBezTo>
                      <a:pt x="279624" y="59471"/>
                      <a:pt x="290695" y="75996"/>
                      <a:pt x="298792" y="94942"/>
                    </a:cubicBezTo>
                    <a:cubicBezTo>
                      <a:pt x="306890" y="113887"/>
                      <a:pt x="310938" y="134131"/>
                      <a:pt x="310938" y="155672"/>
                    </a:cubicBezTo>
                    <a:cubicBezTo>
                      <a:pt x="310938" y="176964"/>
                      <a:pt x="306903" y="196995"/>
                      <a:pt x="298832" y="215765"/>
                    </a:cubicBezTo>
                    <a:cubicBezTo>
                      <a:pt x="290761" y="234536"/>
                      <a:pt x="279675" y="250970"/>
                      <a:pt x="265575" y="265067"/>
                    </a:cubicBezTo>
                    <a:cubicBezTo>
                      <a:pt x="251475" y="279165"/>
                      <a:pt x="234955" y="290334"/>
                      <a:pt x="216014" y="298576"/>
                    </a:cubicBezTo>
                    <a:cubicBezTo>
                      <a:pt x="197072" y="306818"/>
                      <a:pt x="176834" y="310938"/>
                      <a:pt x="155298" y="310938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2A446F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3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B98DA2-1F0A-B42D-6C8B-B44AD9811420}"/>
                </a:ext>
              </a:extLst>
            </p:cNvPr>
            <p:cNvSpPr txBox="1"/>
            <p:nvPr/>
          </p:nvSpPr>
          <p:spPr>
            <a:xfrm>
              <a:off x="1051107" y="1707199"/>
              <a:ext cx="4304821" cy="646331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-50" normalizeH="0" baseline="0" noProof="0">
                  <a:ln w="3175">
                    <a:noFill/>
                  </a:ln>
                  <a:solidFill>
                    <a:srgbClr val="C03BC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Last year</a:t>
              </a: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514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A42B723-7483-1EB6-5E8E-A336A0FCD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6667" r="16667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640F53-A406-D40F-8631-694E067C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553998"/>
            <a:ext cx="4158362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Visual Studio Arm64</a:t>
            </a:r>
          </a:p>
        </p:txBody>
      </p:sp>
      <p:grpSp>
        <p:nvGrpSpPr>
          <p:cNvPr id="12" name="Group 11" descr="Visual Studio Arm64">
            <a:extLst>
              <a:ext uri="{FF2B5EF4-FFF2-40B4-BE49-F238E27FC236}">
                <a16:creationId xmlns:a16="http://schemas.microsoft.com/office/drawing/2014/main" id="{73D7A4F5-C358-7D1E-FE9E-913C4A6AD32B}"/>
              </a:ext>
            </a:extLst>
          </p:cNvPr>
          <p:cNvGrpSpPr/>
          <p:nvPr/>
        </p:nvGrpSpPr>
        <p:grpSpPr>
          <a:xfrm>
            <a:off x="584200" y="1293548"/>
            <a:ext cx="5335588" cy="4270905"/>
            <a:chOff x="584200" y="1293548"/>
            <a:chExt cx="5335588" cy="4270905"/>
          </a:xfrm>
        </p:grpSpPr>
        <p:sp>
          <p:nvSpPr>
            <p:cNvPr id="3" name="Rectangle: Rounded Corners 3" descr="Light: medium container">
              <a:extLst>
                <a:ext uri="{FF2B5EF4-FFF2-40B4-BE49-F238E27FC236}">
                  <a16:creationId xmlns:a16="http://schemas.microsoft.com/office/drawing/2014/main" id="{E920E60D-F79D-AC81-9ED2-528980966709}"/>
                </a:ext>
              </a:extLst>
            </p:cNvPr>
            <p:cNvSpPr/>
            <p:nvPr/>
          </p:nvSpPr>
          <p:spPr bwMode="auto">
            <a:xfrm>
              <a:off x="584200" y="1293548"/>
              <a:ext cx="5335588" cy="4270905"/>
            </a:xfrm>
            <a:prstGeom prst="roundRect">
              <a:avLst>
                <a:gd name="adj" fmla="val 1934"/>
              </a:avLst>
            </a:prstGeom>
            <a:solidFill>
              <a:srgbClr val="F4F3F5"/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2F2F2F">
                  <a:alpha val="4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3" name="Graphic 6">
              <a:extLst>
                <a:ext uri="{FF2B5EF4-FFF2-40B4-BE49-F238E27FC236}">
                  <a16:creationId xmlns:a16="http://schemas.microsoft.com/office/drawing/2014/main" id="{AC5E3ED0-46FE-5822-03C0-7BC7F05562F3}"/>
                </a:ext>
              </a:extLst>
            </p:cNvPr>
            <p:cNvSpPr/>
            <p:nvPr/>
          </p:nvSpPr>
          <p:spPr>
            <a:xfrm rot="5400000" flipV="1">
              <a:off x="1051107" y="2620316"/>
              <a:ext cx="310938" cy="310938"/>
            </a:xfrm>
            <a:custGeom>
              <a:avLst/>
              <a:gdLst>
                <a:gd name="connsiteX0" fmla="*/ 155469 w 310938"/>
                <a:gd name="connsiteY0" fmla="*/ 168550 h 310938"/>
                <a:gd name="connsiteX1" fmla="*/ 116602 w 310938"/>
                <a:gd name="connsiteY1" fmla="*/ 129308 h 310938"/>
                <a:gd name="connsiteX2" fmla="*/ 106885 w 310938"/>
                <a:gd name="connsiteY2" fmla="*/ 125571 h 310938"/>
                <a:gd name="connsiteX3" fmla="*/ 97542 w 310938"/>
                <a:gd name="connsiteY3" fmla="*/ 129243 h 310938"/>
                <a:gd name="connsiteX4" fmla="*/ 93431 w 310938"/>
                <a:gd name="connsiteY4" fmla="*/ 139100 h 310938"/>
                <a:gd name="connsiteX5" fmla="*/ 97542 w 310938"/>
                <a:gd name="connsiteY5" fmla="*/ 148742 h 310938"/>
                <a:gd name="connsiteX6" fmla="*/ 146126 w 310938"/>
                <a:gd name="connsiteY6" fmla="*/ 197326 h 310938"/>
                <a:gd name="connsiteX7" fmla="*/ 155367 w 310938"/>
                <a:gd name="connsiteY7" fmla="*/ 201437 h 310938"/>
                <a:gd name="connsiteX8" fmla="*/ 165186 w 310938"/>
                <a:gd name="connsiteY8" fmla="*/ 197326 h 310938"/>
                <a:gd name="connsiteX9" fmla="*/ 214144 w 310938"/>
                <a:gd name="connsiteY9" fmla="*/ 148368 h 310938"/>
                <a:gd name="connsiteX10" fmla="*/ 217737 w 310938"/>
                <a:gd name="connsiteY10" fmla="*/ 139127 h 310938"/>
                <a:gd name="connsiteX11" fmla="*/ 213770 w 310938"/>
                <a:gd name="connsiteY11" fmla="*/ 129243 h 310938"/>
                <a:gd name="connsiteX12" fmla="*/ 204053 w 310938"/>
                <a:gd name="connsiteY12" fmla="*/ 125571 h 310938"/>
                <a:gd name="connsiteX13" fmla="*/ 194710 w 310938"/>
                <a:gd name="connsiteY13" fmla="*/ 129308 h 310938"/>
                <a:gd name="connsiteX14" fmla="*/ 155469 w 310938"/>
                <a:gd name="connsiteY14" fmla="*/ 168550 h 310938"/>
                <a:gd name="connsiteX15" fmla="*/ 155298 w 310938"/>
                <a:gd name="connsiteY15" fmla="*/ 310938 h 310938"/>
                <a:gd name="connsiteX16" fmla="*/ 95120 w 310938"/>
                <a:gd name="connsiteY16" fmla="*/ 298598 h 310938"/>
                <a:gd name="connsiteX17" fmla="*/ 45729 w 310938"/>
                <a:gd name="connsiteY17" fmla="*/ 265209 h 310938"/>
                <a:gd name="connsiteX18" fmla="*/ 12340 w 310938"/>
                <a:gd name="connsiteY18" fmla="*/ 215769 h 310938"/>
                <a:gd name="connsiteX19" fmla="*/ 0 w 310938"/>
                <a:gd name="connsiteY19" fmla="*/ 155469 h 310938"/>
                <a:gd name="connsiteX20" fmla="*/ 12362 w 310938"/>
                <a:gd name="connsiteY20" fmla="*/ 94870 h 310938"/>
                <a:gd name="connsiteX21" fmla="*/ 45880 w 310938"/>
                <a:gd name="connsiteY21" fmla="*/ 45363 h 310938"/>
                <a:gd name="connsiteX22" fmla="*/ 95293 w 310938"/>
                <a:gd name="connsiteY22" fmla="*/ 12107 h 310938"/>
                <a:gd name="connsiteX23" fmla="*/ 155304 w 310938"/>
                <a:gd name="connsiteY23" fmla="*/ 0 h 310938"/>
                <a:gd name="connsiteX24" fmla="*/ 216038 w 310938"/>
                <a:gd name="connsiteY24" fmla="*/ 12107 h 310938"/>
                <a:gd name="connsiteX25" fmla="*/ 265578 w 310938"/>
                <a:gd name="connsiteY25" fmla="*/ 45368 h 310938"/>
                <a:gd name="connsiteX26" fmla="*/ 298792 w 310938"/>
                <a:gd name="connsiteY26" fmla="*/ 94942 h 310938"/>
                <a:gd name="connsiteX27" fmla="*/ 310938 w 310938"/>
                <a:gd name="connsiteY27" fmla="*/ 155672 h 310938"/>
                <a:gd name="connsiteX28" fmla="*/ 298832 w 310938"/>
                <a:gd name="connsiteY28" fmla="*/ 215765 h 310938"/>
                <a:gd name="connsiteX29" fmla="*/ 265575 w 310938"/>
                <a:gd name="connsiteY29" fmla="*/ 265067 h 310938"/>
                <a:gd name="connsiteX30" fmla="*/ 216014 w 310938"/>
                <a:gd name="connsiteY30" fmla="*/ 298576 h 310938"/>
                <a:gd name="connsiteX31" fmla="*/ 155298 w 310938"/>
                <a:gd name="connsiteY31" fmla="*/ 310938 h 31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0938" h="310938">
                  <a:moveTo>
                    <a:pt x="155469" y="168550"/>
                  </a:moveTo>
                  <a:lnTo>
                    <a:pt x="116602" y="129308"/>
                  </a:lnTo>
                  <a:cubicBezTo>
                    <a:pt x="113861" y="126817"/>
                    <a:pt x="110622" y="125571"/>
                    <a:pt x="106885" y="125571"/>
                  </a:cubicBezTo>
                  <a:cubicBezTo>
                    <a:pt x="103148" y="125571"/>
                    <a:pt x="100034" y="126795"/>
                    <a:pt x="97542" y="129243"/>
                  </a:cubicBezTo>
                  <a:cubicBezTo>
                    <a:pt x="94801" y="132127"/>
                    <a:pt x="93431" y="135413"/>
                    <a:pt x="93431" y="139100"/>
                  </a:cubicBezTo>
                  <a:cubicBezTo>
                    <a:pt x="93431" y="142788"/>
                    <a:pt x="94801" y="146002"/>
                    <a:pt x="97542" y="148742"/>
                  </a:cubicBezTo>
                  <a:lnTo>
                    <a:pt x="146126" y="197326"/>
                  </a:lnTo>
                  <a:cubicBezTo>
                    <a:pt x="148572" y="200067"/>
                    <a:pt x="151653" y="201437"/>
                    <a:pt x="155367" y="201437"/>
                  </a:cubicBezTo>
                  <a:cubicBezTo>
                    <a:pt x="159082" y="201437"/>
                    <a:pt x="162355" y="200067"/>
                    <a:pt x="165186" y="197326"/>
                  </a:cubicBezTo>
                  <a:lnTo>
                    <a:pt x="214144" y="148368"/>
                  </a:lnTo>
                  <a:cubicBezTo>
                    <a:pt x="216635" y="145922"/>
                    <a:pt x="217833" y="142842"/>
                    <a:pt x="217737" y="139127"/>
                  </a:cubicBezTo>
                  <a:cubicBezTo>
                    <a:pt x="217642" y="135413"/>
                    <a:pt x="216319" y="132118"/>
                    <a:pt x="213770" y="129243"/>
                  </a:cubicBezTo>
                  <a:cubicBezTo>
                    <a:pt x="211030" y="126795"/>
                    <a:pt x="207791" y="125571"/>
                    <a:pt x="204053" y="125571"/>
                  </a:cubicBezTo>
                  <a:cubicBezTo>
                    <a:pt x="200316" y="125571"/>
                    <a:pt x="197202" y="126817"/>
                    <a:pt x="194710" y="129308"/>
                  </a:cubicBezTo>
                  <a:lnTo>
                    <a:pt x="155469" y="168550"/>
                  </a:lnTo>
                  <a:close/>
                  <a:moveTo>
                    <a:pt x="155298" y="310938"/>
                  </a:moveTo>
                  <a:cubicBezTo>
                    <a:pt x="134075" y="310938"/>
                    <a:pt x="114016" y="306825"/>
                    <a:pt x="95120" y="298598"/>
                  </a:cubicBezTo>
                  <a:cubicBezTo>
                    <a:pt x="76225" y="290371"/>
                    <a:pt x="59761" y="279242"/>
                    <a:pt x="45729" y="265209"/>
                  </a:cubicBezTo>
                  <a:cubicBezTo>
                    <a:pt x="31697" y="251177"/>
                    <a:pt x="20567" y="234697"/>
                    <a:pt x="12340" y="215769"/>
                  </a:cubicBezTo>
                  <a:cubicBezTo>
                    <a:pt x="4113" y="196841"/>
                    <a:pt x="0" y="176741"/>
                    <a:pt x="0" y="155469"/>
                  </a:cubicBezTo>
                  <a:cubicBezTo>
                    <a:pt x="0" y="133974"/>
                    <a:pt x="4121" y="113775"/>
                    <a:pt x="12362" y="94870"/>
                  </a:cubicBezTo>
                  <a:cubicBezTo>
                    <a:pt x="20604" y="75965"/>
                    <a:pt x="31777" y="59463"/>
                    <a:pt x="45880" y="45363"/>
                  </a:cubicBezTo>
                  <a:cubicBezTo>
                    <a:pt x="59983" y="31263"/>
                    <a:pt x="76454" y="20178"/>
                    <a:pt x="95293" y="12107"/>
                  </a:cubicBezTo>
                  <a:cubicBezTo>
                    <a:pt x="114130" y="4035"/>
                    <a:pt x="134134" y="0"/>
                    <a:pt x="155304" y="0"/>
                  </a:cubicBezTo>
                  <a:cubicBezTo>
                    <a:pt x="176813" y="0"/>
                    <a:pt x="197057" y="4035"/>
                    <a:pt x="216038" y="12107"/>
                  </a:cubicBezTo>
                  <a:cubicBezTo>
                    <a:pt x="235019" y="20178"/>
                    <a:pt x="251532" y="31265"/>
                    <a:pt x="265578" y="45368"/>
                  </a:cubicBezTo>
                  <a:cubicBezTo>
                    <a:pt x="279624" y="59471"/>
                    <a:pt x="290695" y="75996"/>
                    <a:pt x="298792" y="94942"/>
                  </a:cubicBezTo>
                  <a:cubicBezTo>
                    <a:pt x="306890" y="113887"/>
                    <a:pt x="310938" y="134131"/>
                    <a:pt x="310938" y="155672"/>
                  </a:cubicBezTo>
                  <a:cubicBezTo>
                    <a:pt x="310938" y="176964"/>
                    <a:pt x="306903" y="196995"/>
                    <a:pt x="298832" y="215765"/>
                  </a:cubicBezTo>
                  <a:cubicBezTo>
                    <a:pt x="290761" y="234536"/>
                    <a:pt x="279675" y="250970"/>
                    <a:pt x="265575" y="265067"/>
                  </a:cubicBezTo>
                  <a:cubicBezTo>
                    <a:pt x="251475" y="279165"/>
                    <a:pt x="234955" y="290334"/>
                    <a:pt x="216014" y="298576"/>
                  </a:cubicBezTo>
                  <a:cubicBezTo>
                    <a:pt x="197072" y="306818"/>
                    <a:pt x="176834" y="310938"/>
                    <a:pt x="155298" y="310938"/>
                  </a:cubicBezTo>
                  <a:close/>
                </a:path>
              </a:pathLst>
            </a:custGeom>
            <a:gradFill>
              <a:gsLst>
                <a:gs pos="35000">
                  <a:srgbClr val="2A446F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3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extBox 7, chunk 1">
              <a:extLst>
                <a:ext uri="{FF2B5EF4-FFF2-40B4-BE49-F238E27FC236}">
                  <a16:creationId xmlns:a16="http://schemas.microsoft.com/office/drawing/2014/main" id="{F670EA37-16BE-1344-56ED-0C971DACB13F}"/>
                </a:ext>
              </a:extLst>
            </p:cNvPr>
            <p:cNvSpPr txBox="1"/>
            <p:nvPr/>
          </p:nvSpPr>
          <p:spPr>
            <a:xfrm>
              <a:off x="1575148" y="2652675"/>
              <a:ext cx="3780780" cy="246221"/>
            </a:xfrm>
            <a:prstGeom prst="rect">
              <a:avLst/>
            </a:prstGeom>
          </p:spPr>
          <p:txBody>
            <a:bodyPr vert="horz" wrap="square" lIns="0" tIns="0" rIns="0" bIns="0" numCol="1" rtlCol="0" anchor="ctr">
              <a:spAutoFit/>
            </a:bodyPr>
            <a:lstStyle>
              <a:defPPr>
                <a:defRPr lang="en-US"/>
              </a:defPPr>
              <a:lvl1pPr marL="176213" marR="0" indent="-176213" defTabSz="932742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>
                  <a:cs typeface="Segoe UI" panose="020B0502040204020203" pitchFamily="34" charset="0"/>
                </a:defRPr>
              </a:lvl1pPr>
              <a:lvl2pPr marL="398463" marR="0" lvl="1" indent="-169863" defTabSz="932742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800" spc="0" baseline="0"/>
              </a:lvl2pPr>
              <a:lvl3pPr marL="555625" marR="0" indent="-157163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685800" marR="0" indent="-1365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800100" marR="0" indent="-1111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Visual Studio Extension development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F345DF-FBBD-FBCC-0A41-810C564D784A}"/>
                </a:ext>
              </a:extLst>
            </p:cNvPr>
            <p:cNvGrpSpPr/>
            <p:nvPr/>
          </p:nvGrpSpPr>
          <p:grpSpPr>
            <a:xfrm>
              <a:off x="1051107" y="3164057"/>
              <a:ext cx="4304821" cy="310938"/>
              <a:chOff x="588263" y="4264475"/>
              <a:chExt cx="4304821" cy="310938"/>
            </a:xfrm>
          </p:grpSpPr>
          <p:sp>
            <p:nvSpPr>
              <p:cNvPr id="25" name="TextBox 7, chunk 2">
                <a:extLst>
                  <a:ext uri="{FF2B5EF4-FFF2-40B4-BE49-F238E27FC236}">
                    <a16:creationId xmlns:a16="http://schemas.microsoft.com/office/drawing/2014/main" id="{F6DA799F-0571-449F-A93C-661C57A7D4A1}"/>
                  </a:ext>
                </a:extLst>
              </p:cNvPr>
              <p:cNvSpPr txBox="1"/>
              <p:nvPr/>
            </p:nvSpPr>
            <p:spPr>
              <a:xfrm>
                <a:off x="1112304" y="4296834"/>
                <a:ext cx="3780780" cy="246221"/>
              </a:xfrm>
              <a:prstGeom prst="rect">
                <a:avLst/>
              </a:prstGeom>
            </p:spPr>
            <p:txBody>
              <a:bodyPr vert="horz" wrap="square" lIns="0" tIns="0" rIns="0" bIns="0" numCol="1" rtlCol="0" anchor="ctr">
                <a:spAutoFit/>
              </a:bodyPr>
              <a:lstStyle>
                <a:defPPr>
                  <a:defRPr lang="en-US"/>
                </a:defPPr>
                <a:lvl1pPr marL="176213" marR="0" indent="-176213" defTabSz="932742" fontAlgn="auto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spc="0" baseline="0">
                    <a:cs typeface="Segoe UI" panose="020B0502040204020203" pitchFamily="34" charset="0"/>
                  </a:defRPr>
                </a:lvl1pPr>
                <a:lvl2pPr marL="398463" marR="0" lvl="1" indent="-169863" defTabSz="932742" fontAlgn="auto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800" spc="0" baseline="0"/>
                </a:lvl2pPr>
                <a:lvl3pPr marL="555625" marR="0" indent="-1571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spc="0" baseline="0"/>
                </a:lvl3pPr>
                <a:lvl4pPr marL="685800" marR="0" indent="-1365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4pPr>
                <a:lvl5pPr marL="800100" marR="0" indent="-1111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5pPr>
                <a:lvl6pPr marL="2565040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3031412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97783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964155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Game development with C++</a:t>
                </a:r>
              </a:p>
            </p:txBody>
          </p:sp>
          <p:sp>
            <p:nvSpPr>
              <p:cNvPr id="26" name="Graphic 6">
                <a:extLst>
                  <a:ext uri="{FF2B5EF4-FFF2-40B4-BE49-F238E27FC236}">
                    <a16:creationId xmlns:a16="http://schemas.microsoft.com/office/drawing/2014/main" id="{FBC7FBB6-E696-A554-D27C-8FF175538919}"/>
                  </a:ext>
                </a:extLst>
              </p:cNvPr>
              <p:cNvSpPr/>
              <p:nvPr/>
            </p:nvSpPr>
            <p:spPr>
              <a:xfrm rot="5400000" flipV="1">
                <a:off x="588263" y="4264475"/>
                <a:ext cx="310938" cy="310938"/>
              </a:xfrm>
              <a:custGeom>
                <a:avLst/>
                <a:gdLst>
                  <a:gd name="connsiteX0" fmla="*/ 155469 w 310938"/>
                  <a:gd name="connsiteY0" fmla="*/ 168550 h 310938"/>
                  <a:gd name="connsiteX1" fmla="*/ 116602 w 310938"/>
                  <a:gd name="connsiteY1" fmla="*/ 129308 h 310938"/>
                  <a:gd name="connsiteX2" fmla="*/ 106885 w 310938"/>
                  <a:gd name="connsiteY2" fmla="*/ 125571 h 310938"/>
                  <a:gd name="connsiteX3" fmla="*/ 97542 w 310938"/>
                  <a:gd name="connsiteY3" fmla="*/ 129243 h 310938"/>
                  <a:gd name="connsiteX4" fmla="*/ 93431 w 310938"/>
                  <a:gd name="connsiteY4" fmla="*/ 139100 h 310938"/>
                  <a:gd name="connsiteX5" fmla="*/ 97542 w 310938"/>
                  <a:gd name="connsiteY5" fmla="*/ 148742 h 310938"/>
                  <a:gd name="connsiteX6" fmla="*/ 146126 w 310938"/>
                  <a:gd name="connsiteY6" fmla="*/ 197326 h 310938"/>
                  <a:gd name="connsiteX7" fmla="*/ 155367 w 310938"/>
                  <a:gd name="connsiteY7" fmla="*/ 201437 h 310938"/>
                  <a:gd name="connsiteX8" fmla="*/ 165186 w 310938"/>
                  <a:gd name="connsiteY8" fmla="*/ 197326 h 310938"/>
                  <a:gd name="connsiteX9" fmla="*/ 214144 w 310938"/>
                  <a:gd name="connsiteY9" fmla="*/ 148368 h 310938"/>
                  <a:gd name="connsiteX10" fmla="*/ 217737 w 310938"/>
                  <a:gd name="connsiteY10" fmla="*/ 139127 h 310938"/>
                  <a:gd name="connsiteX11" fmla="*/ 213770 w 310938"/>
                  <a:gd name="connsiteY11" fmla="*/ 129243 h 310938"/>
                  <a:gd name="connsiteX12" fmla="*/ 204053 w 310938"/>
                  <a:gd name="connsiteY12" fmla="*/ 125571 h 310938"/>
                  <a:gd name="connsiteX13" fmla="*/ 194710 w 310938"/>
                  <a:gd name="connsiteY13" fmla="*/ 129308 h 310938"/>
                  <a:gd name="connsiteX14" fmla="*/ 155469 w 310938"/>
                  <a:gd name="connsiteY14" fmla="*/ 168550 h 310938"/>
                  <a:gd name="connsiteX15" fmla="*/ 155298 w 310938"/>
                  <a:gd name="connsiteY15" fmla="*/ 310938 h 310938"/>
                  <a:gd name="connsiteX16" fmla="*/ 95120 w 310938"/>
                  <a:gd name="connsiteY16" fmla="*/ 298598 h 310938"/>
                  <a:gd name="connsiteX17" fmla="*/ 45729 w 310938"/>
                  <a:gd name="connsiteY17" fmla="*/ 265209 h 310938"/>
                  <a:gd name="connsiteX18" fmla="*/ 12340 w 310938"/>
                  <a:gd name="connsiteY18" fmla="*/ 215769 h 310938"/>
                  <a:gd name="connsiteX19" fmla="*/ 0 w 310938"/>
                  <a:gd name="connsiteY19" fmla="*/ 155469 h 310938"/>
                  <a:gd name="connsiteX20" fmla="*/ 12362 w 310938"/>
                  <a:gd name="connsiteY20" fmla="*/ 94870 h 310938"/>
                  <a:gd name="connsiteX21" fmla="*/ 45880 w 310938"/>
                  <a:gd name="connsiteY21" fmla="*/ 45363 h 310938"/>
                  <a:gd name="connsiteX22" fmla="*/ 95293 w 310938"/>
                  <a:gd name="connsiteY22" fmla="*/ 12107 h 310938"/>
                  <a:gd name="connsiteX23" fmla="*/ 155304 w 310938"/>
                  <a:gd name="connsiteY23" fmla="*/ 0 h 310938"/>
                  <a:gd name="connsiteX24" fmla="*/ 216038 w 310938"/>
                  <a:gd name="connsiteY24" fmla="*/ 12107 h 310938"/>
                  <a:gd name="connsiteX25" fmla="*/ 265578 w 310938"/>
                  <a:gd name="connsiteY25" fmla="*/ 45368 h 310938"/>
                  <a:gd name="connsiteX26" fmla="*/ 298792 w 310938"/>
                  <a:gd name="connsiteY26" fmla="*/ 94942 h 310938"/>
                  <a:gd name="connsiteX27" fmla="*/ 310938 w 310938"/>
                  <a:gd name="connsiteY27" fmla="*/ 155672 h 310938"/>
                  <a:gd name="connsiteX28" fmla="*/ 298832 w 310938"/>
                  <a:gd name="connsiteY28" fmla="*/ 215765 h 310938"/>
                  <a:gd name="connsiteX29" fmla="*/ 265575 w 310938"/>
                  <a:gd name="connsiteY29" fmla="*/ 265067 h 310938"/>
                  <a:gd name="connsiteX30" fmla="*/ 216014 w 310938"/>
                  <a:gd name="connsiteY30" fmla="*/ 298576 h 310938"/>
                  <a:gd name="connsiteX31" fmla="*/ 155298 w 310938"/>
                  <a:gd name="connsiteY31" fmla="*/ 310938 h 31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0938" h="310938">
                    <a:moveTo>
                      <a:pt x="155469" y="168550"/>
                    </a:moveTo>
                    <a:lnTo>
                      <a:pt x="116602" y="129308"/>
                    </a:lnTo>
                    <a:cubicBezTo>
                      <a:pt x="113861" y="126817"/>
                      <a:pt x="110622" y="125571"/>
                      <a:pt x="106885" y="125571"/>
                    </a:cubicBezTo>
                    <a:cubicBezTo>
                      <a:pt x="103148" y="125571"/>
                      <a:pt x="100034" y="126795"/>
                      <a:pt x="97542" y="129243"/>
                    </a:cubicBezTo>
                    <a:cubicBezTo>
                      <a:pt x="94801" y="132127"/>
                      <a:pt x="93431" y="135413"/>
                      <a:pt x="93431" y="139100"/>
                    </a:cubicBezTo>
                    <a:cubicBezTo>
                      <a:pt x="93431" y="142788"/>
                      <a:pt x="94801" y="146002"/>
                      <a:pt x="97542" y="148742"/>
                    </a:cubicBezTo>
                    <a:lnTo>
                      <a:pt x="146126" y="197326"/>
                    </a:lnTo>
                    <a:cubicBezTo>
                      <a:pt x="148572" y="200067"/>
                      <a:pt x="151653" y="201437"/>
                      <a:pt x="155367" y="201437"/>
                    </a:cubicBezTo>
                    <a:cubicBezTo>
                      <a:pt x="159082" y="201437"/>
                      <a:pt x="162355" y="200067"/>
                      <a:pt x="165186" y="197326"/>
                    </a:cubicBezTo>
                    <a:lnTo>
                      <a:pt x="214144" y="148368"/>
                    </a:lnTo>
                    <a:cubicBezTo>
                      <a:pt x="216635" y="145922"/>
                      <a:pt x="217833" y="142842"/>
                      <a:pt x="217737" y="139127"/>
                    </a:cubicBezTo>
                    <a:cubicBezTo>
                      <a:pt x="217642" y="135413"/>
                      <a:pt x="216319" y="132118"/>
                      <a:pt x="213770" y="129243"/>
                    </a:cubicBezTo>
                    <a:cubicBezTo>
                      <a:pt x="211030" y="126795"/>
                      <a:pt x="207791" y="125571"/>
                      <a:pt x="204053" y="125571"/>
                    </a:cubicBezTo>
                    <a:cubicBezTo>
                      <a:pt x="200316" y="125571"/>
                      <a:pt x="197202" y="126817"/>
                      <a:pt x="194710" y="129308"/>
                    </a:cubicBezTo>
                    <a:lnTo>
                      <a:pt x="155469" y="168550"/>
                    </a:lnTo>
                    <a:close/>
                    <a:moveTo>
                      <a:pt x="155298" y="310938"/>
                    </a:moveTo>
                    <a:cubicBezTo>
                      <a:pt x="134075" y="310938"/>
                      <a:pt x="114016" y="306825"/>
                      <a:pt x="95120" y="298598"/>
                    </a:cubicBezTo>
                    <a:cubicBezTo>
                      <a:pt x="76225" y="290371"/>
                      <a:pt x="59761" y="279242"/>
                      <a:pt x="45729" y="265209"/>
                    </a:cubicBezTo>
                    <a:cubicBezTo>
                      <a:pt x="31697" y="251177"/>
                      <a:pt x="20567" y="234697"/>
                      <a:pt x="12340" y="215769"/>
                    </a:cubicBezTo>
                    <a:cubicBezTo>
                      <a:pt x="4113" y="196841"/>
                      <a:pt x="0" y="176741"/>
                      <a:pt x="0" y="155469"/>
                    </a:cubicBezTo>
                    <a:cubicBezTo>
                      <a:pt x="0" y="133974"/>
                      <a:pt x="4121" y="113775"/>
                      <a:pt x="12362" y="94870"/>
                    </a:cubicBezTo>
                    <a:cubicBezTo>
                      <a:pt x="20604" y="75965"/>
                      <a:pt x="31777" y="59463"/>
                      <a:pt x="45880" y="45363"/>
                    </a:cubicBezTo>
                    <a:cubicBezTo>
                      <a:pt x="59983" y="31263"/>
                      <a:pt x="76454" y="20178"/>
                      <a:pt x="95293" y="12107"/>
                    </a:cubicBezTo>
                    <a:cubicBezTo>
                      <a:pt x="114130" y="4035"/>
                      <a:pt x="134134" y="0"/>
                      <a:pt x="155304" y="0"/>
                    </a:cubicBezTo>
                    <a:cubicBezTo>
                      <a:pt x="176813" y="0"/>
                      <a:pt x="197057" y="4035"/>
                      <a:pt x="216038" y="12107"/>
                    </a:cubicBezTo>
                    <a:cubicBezTo>
                      <a:pt x="235019" y="20178"/>
                      <a:pt x="251532" y="31265"/>
                      <a:pt x="265578" y="45368"/>
                    </a:cubicBezTo>
                    <a:cubicBezTo>
                      <a:pt x="279624" y="59471"/>
                      <a:pt x="290695" y="75996"/>
                      <a:pt x="298792" y="94942"/>
                    </a:cubicBezTo>
                    <a:cubicBezTo>
                      <a:pt x="306890" y="113887"/>
                      <a:pt x="310938" y="134131"/>
                      <a:pt x="310938" y="155672"/>
                    </a:cubicBezTo>
                    <a:cubicBezTo>
                      <a:pt x="310938" y="176964"/>
                      <a:pt x="306903" y="196995"/>
                      <a:pt x="298832" y="215765"/>
                    </a:cubicBezTo>
                    <a:cubicBezTo>
                      <a:pt x="290761" y="234536"/>
                      <a:pt x="279675" y="250970"/>
                      <a:pt x="265575" y="265067"/>
                    </a:cubicBezTo>
                    <a:cubicBezTo>
                      <a:pt x="251475" y="279165"/>
                      <a:pt x="234955" y="290334"/>
                      <a:pt x="216014" y="298576"/>
                    </a:cubicBezTo>
                    <a:cubicBezTo>
                      <a:pt x="197072" y="306818"/>
                      <a:pt x="176834" y="310938"/>
                      <a:pt x="155298" y="310938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2A446F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3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2C4A30F-ECA1-9595-C97A-1E5BB20048C6}"/>
                </a:ext>
              </a:extLst>
            </p:cNvPr>
            <p:cNvGrpSpPr/>
            <p:nvPr/>
          </p:nvGrpSpPr>
          <p:grpSpPr>
            <a:xfrm>
              <a:off x="1051107" y="3707798"/>
              <a:ext cx="4304821" cy="310938"/>
              <a:chOff x="588263" y="4823736"/>
              <a:chExt cx="4304821" cy="310938"/>
            </a:xfrm>
          </p:grpSpPr>
          <p:sp>
            <p:nvSpPr>
              <p:cNvPr id="27" name="TextBox 7, chunk 3">
                <a:extLst>
                  <a:ext uri="{FF2B5EF4-FFF2-40B4-BE49-F238E27FC236}">
                    <a16:creationId xmlns:a16="http://schemas.microsoft.com/office/drawing/2014/main" id="{4B430C80-717E-C934-03BF-9D5FD65B0585}"/>
                  </a:ext>
                </a:extLst>
              </p:cNvPr>
              <p:cNvSpPr txBox="1"/>
              <p:nvPr/>
            </p:nvSpPr>
            <p:spPr>
              <a:xfrm>
                <a:off x="1112304" y="4856095"/>
                <a:ext cx="3780780" cy="24622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176213" marR="0" indent="-176213" defTabSz="932742" fontAlgn="auto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spc="0" baseline="0">
                    <a:cs typeface="Segoe UI" panose="020B0502040204020203" pitchFamily="34" charset="0"/>
                  </a:defRPr>
                </a:lvl1pPr>
                <a:lvl2pPr marL="398463" marR="0" indent="-1698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800" spc="0" baseline="0"/>
                </a:lvl2pPr>
                <a:lvl3pPr marL="555625" marR="0" indent="-1571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spc="0" baseline="0"/>
                </a:lvl3pPr>
                <a:lvl4pPr marL="685800" marR="0" indent="-1365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4pPr>
                <a:lvl5pPr marL="800100" marR="0" indent="-1111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5pPr>
                <a:lvl6pPr marL="2565040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3031412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97783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964155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Node.js development</a:t>
                </a:r>
              </a:p>
            </p:txBody>
          </p:sp>
          <p:sp>
            <p:nvSpPr>
              <p:cNvPr id="28" name="Graphic 6">
                <a:extLst>
                  <a:ext uri="{FF2B5EF4-FFF2-40B4-BE49-F238E27FC236}">
                    <a16:creationId xmlns:a16="http://schemas.microsoft.com/office/drawing/2014/main" id="{BD9C3AF8-0B50-68AE-DA79-3A992CC2F2E2}"/>
                  </a:ext>
                </a:extLst>
              </p:cNvPr>
              <p:cNvSpPr/>
              <p:nvPr/>
            </p:nvSpPr>
            <p:spPr>
              <a:xfrm rot="5400000" flipV="1">
                <a:off x="588263" y="4823736"/>
                <a:ext cx="310938" cy="310938"/>
              </a:xfrm>
              <a:custGeom>
                <a:avLst/>
                <a:gdLst>
                  <a:gd name="connsiteX0" fmla="*/ 155469 w 310938"/>
                  <a:gd name="connsiteY0" fmla="*/ 168550 h 310938"/>
                  <a:gd name="connsiteX1" fmla="*/ 116602 w 310938"/>
                  <a:gd name="connsiteY1" fmla="*/ 129308 h 310938"/>
                  <a:gd name="connsiteX2" fmla="*/ 106885 w 310938"/>
                  <a:gd name="connsiteY2" fmla="*/ 125571 h 310938"/>
                  <a:gd name="connsiteX3" fmla="*/ 97542 w 310938"/>
                  <a:gd name="connsiteY3" fmla="*/ 129243 h 310938"/>
                  <a:gd name="connsiteX4" fmla="*/ 93431 w 310938"/>
                  <a:gd name="connsiteY4" fmla="*/ 139100 h 310938"/>
                  <a:gd name="connsiteX5" fmla="*/ 97542 w 310938"/>
                  <a:gd name="connsiteY5" fmla="*/ 148742 h 310938"/>
                  <a:gd name="connsiteX6" fmla="*/ 146126 w 310938"/>
                  <a:gd name="connsiteY6" fmla="*/ 197326 h 310938"/>
                  <a:gd name="connsiteX7" fmla="*/ 155367 w 310938"/>
                  <a:gd name="connsiteY7" fmla="*/ 201437 h 310938"/>
                  <a:gd name="connsiteX8" fmla="*/ 165186 w 310938"/>
                  <a:gd name="connsiteY8" fmla="*/ 197326 h 310938"/>
                  <a:gd name="connsiteX9" fmla="*/ 214144 w 310938"/>
                  <a:gd name="connsiteY9" fmla="*/ 148368 h 310938"/>
                  <a:gd name="connsiteX10" fmla="*/ 217737 w 310938"/>
                  <a:gd name="connsiteY10" fmla="*/ 139127 h 310938"/>
                  <a:gd name="connsiteX11" fmla="*/ 213770 w 310938"/>
                  <a:gd name="connsiteY11" fmla="*/ 129243 h 310938"/>
                  <a:gd name="connsiteX12" fmla="*/ 204053 w 310938"/>
                  <a:gd name="connsiteY12" fmla="*/ 125571 h 310938"/>
                  <a:gd name="connsiteX13" fmla="*/ 194710 w 310938"/>
                  <a:gd name="connsiteY13" fmla="*/ 129308 h 310938"/>
                  <a:gd name="connsiteX14" fmla="*/ 155469 w 310938"/>
                  <a:gd name="connsiteY14" fmla="*/ 168550 h 310938"/>
                  <a:gd name="connsiteX15" fmla="*/ 155298 w 310938"/>
                  <a:gd name="connsiteY15" fmla="*/ 310938 h 310938"/>
                  <a:gd name="connsiteX16" fmla="*/ 95120 w 310938"/>
                  <a:gd name="connsiteY16" fmla="*/ 298598 h 310938"/>
                  <a:gd name="connsiteX17" fmla="*/ 45729 w 310938"/>
                  <a:gd name="connsiteY17" fmla="*/ 265209 h 310938"/>
                  <a:gd name="connsiteX18" fmla="*/ 12340 w 310938"/>
                  <a:gd name="connsiteY18" fmla="*/ 215769 h 310938"/>
                  <a:gd name="connsiteX19" fmla="*/ 0 w 310938"/>
                  <a:gd name="connsiteY19" fmla="*/ 155469 h 310938"/>
                  <a:gd name="connsiteX20" fmla="*/ 12362 w 310938"/>
                  <a:gd name="connsiteY20" fmla="*/ 94870 h 310938"/>
                  <a:gd name="connsiteX21" fmla="*/ 45880 w 310938"/>
                  <a:gd name="connsiteY21" fmla="*/ 45363 h 310938"/>
                  <a:gd name="connsiteX22" fmla="*/ 95293 w 310938"/>
                  <a:gd name="connsiteY22" fmla="*/ 12107 h 310938"/>
                  <a:gd name="connsiteX23" fmla="*/ 155304 w 310938"/>
                  <a:gd name="connsiteY23" fmla="*/ 0 h 310938"/>
                  <a:gd name="connsiteX24" fmla="*/ 216038 w 310938"/>
                  <a:gd name="connsiteY24" fmla="*/ 12107 h 310938"/>
                  <a:gd name="connsiteX25" fmla="*/ 265578 w 310938"/>
                  <a:gd name="connsiteY25" fmla="*/ 45368 h 310938"/>
                  <a:gd name="connsiteX26" fmla="*/ 298792 w 310938"/>
                  <a:gd name="connsiteY26" fmla="*/ 94942 h 310938"/>
                  <a:gd name="connsiteX27" fmla="*/ 310938 w 310938"/>
                  <a:gd name="connsiteY27" fmla="*/ 155672 h 310938"/>
                  <a:gd name="connsiteX28" fmla="*/ 298832 w 310938"/>
                  <a:gd name="connsiteY28" fmla="*/ 215765 h 310938"/>
                  <a:gd name="connsiteX29" fmla="*/ 265575 w 310938"/>
                  <a:gd name="connsiteY29" fmla="*/ 265067 h 310938"/>
                  <a:gd name="connsiteX30" fmla="*/ 216014 w 310938"/>
                  <a:gd name="connsiteY30" fmla="*/ 298576 h 310938"/>
                  <a:gd name="connsiteX31" fmla="*/ 155298 w 310938"/>
                  <a:gd name="connsiteY31" fmla="*/ 310938 h 31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0938" h="310938">
                    <a:moveTo>
                      <a:pt x="155469" y="168550"/>
                    </a:moveTo>
                    <a:lnTo>
                      <a:pt x="116602" y="129308"/>
                    </a:lnTo>
                    <a:cubicBezTo>
                      <a:pt x="113861" y="126817"/>
                      <a:pt x="110622" y="125571"/>
                      <a:pt x="106885" y="125571"/>
                    </a:cubicBezTo>
                    <a:cubicBezTo>
                      <a:pt x="103148" y="125571"/>
                      <a:pt x="100034" y="126795"/>
                      <a:pt x="97542" y="129243"/>
                    </a:cubicBezTo>
                    <a:cubicBezTo>
                      <a:pt x="94801" y="132127"/>
                      <a:pt x="93431" y="135413"/>
                      <a:pt x="93431" y="139100"/>
                    </a:cubicBezTo>
                    <a:cubicBezTo>
                      <a:pt x="93431" y="142788"/>
                      <a:pt x="94801" y="146002"/>
                      <a:pt x="97542" y="148742"/>
                    </a:cubicBezTo>
                    <a:lnTo>
                      <a:pt x="146126" y="197326"/>
                    </a:lnTo>
                    <a:cubicBezTo>
                      <a:pt x="148572" y="200067"/>
                      <a:pt x="151653" y="201437"/>
                      <a:pt x="155367" y="201437"/>
                    </a:cubicBezTo>
                    <a:cubicBezTo>
                      <a:pt x="159082" y="201437"/>
                      <a:pt x="162355" y="200067"/>
                      <a:pt x="165186" y="197326"/>
                    </a:cubicBezTo>
                    <a:lnTo>
                      <a:pt x="214144" y="148368"/>
                    </a:lnTo>
                    <a:cubicBezTo>
                      <a:pt x="216635" y="145922"/>
                      <a:pt x="217833" y="142842"/>
                      <a:pt x="217737" y="139127"/>
                    </a:cubicBezTo>
                    <a:cubicBezTo>
                      <a:pt x="217642" y="135413"/>
                      <a:pt x="216319" y="132118"/>
                      <a:pt x="213770" y="129243"/>
                    </a:cubicBezTo>
                    <a:cubicBezTo>
                      <a:pt x="211030" y="126795"/>
                      <a:pt x="207791" y="125571"/>
                      <a:pt x="204053" y="125571"/>
                    </a:cubicBezTo>
                    <a:cubicBezTo>
                      <a:pt x="200316" y="125571"/>
                      <a:pt x="197202" y="126817"/>
                      <a:pt x="194710" y="129308"/>
                    </a:cubicBezTo>
                    <a:lnTo>
                      <a:pt x="155469" y="168550"/>
                    </a:lnTo>
                    <a:close/>
                    <a:moveTo>
                      <a:pt x="155298" y="310938"/>
                    </a:moveTo>
                    <a:cubicBezTo>
                      <a:pt x="134075" y="310938"/>
                      <a:pt x="114016" y="306825"/>
                      <a:pt x="95120" y="298598"/>
                    </a:cubicBezTo>
                    <a:cubicBezTo>
                      <a:pt x="76225" y="290371"/>
                      <a:pt x="59761" y="279242"/>
                      <a:pt x="45729" y="265209"/>
                    </a:cubicBezTo>
                    <a:cubicBezTo>
                      <a:pt x="31697" y="251177"/>
                      <a:pt x="20567" y="234697"/>
                      <a:pt x="12340" y="215769"/>
                    </a:cubicBezTo>
                    <a:cubicBezTo>
                      <a:pt x="4113" y="196841"/>
                      <a:pt x="0" y="176741"/>
                      <a:pt x="0" y="155469"/>
                    </a:cubicBezTo>
                    <a:cubicBezTo>
                      <a:pt x="0" y="133974"/>
                      <a:pt x="4121" y="113775"/>
                      <a:pt x="12362" y="94870"/>
                    </a:cubicBezTo>
                    <a:cubicBezTo>
                      <a:pt x="20604" y="75965"/>
                      <a:pt x="31777" y="59463"/>
                      <a:pt x="45880" y="45363"/>
                    </a:cubicBezTo>
                    <a:cubicBezTo>
                      <a:pt x="59983" y="31263"/>
                      <a:pt x="76454" y="20178"/>
                      <a:pt x="95293" y="12107"/>
                    </a:cubicBezTo>
                    <a:cubicBezTo>
                      <a:pt x="114130" y="4035"/>
                      <a:pt x="134134" y="0"/>
                      <a:pt x="155304" y="0"/>
                    </a:cubicBezTo>
                    <a:cubicBezTo>
                      <a:pt x="176813" y="0"/>
                      <a:pt x="197057" y="4035"/>
                      <a:pt x="216038" y="12107"/>
                    </a:cubicBezTo>
                    <a:cubicBezTo>
                      <a:pt x="235019" y="20178"/>
                      <a:pt x="251532" y="31265"/>
                      <a:pt x="265578" y="45368"/>
                    </a:cubicBezTo>
                    <a:cubicBezTo>
                      <a:pt x="279624" y="59471"/>
                      <a:pt x="290695" y="75996"/>
                      <a:pt x="298792" y="94942"/>
                    </a:cubicBezTo>
                    <a:cubicBezTo>
                      <a:pt x="306890" y="113887"/>
                      <a:pt x="310938" y="134131"/>
                      <a:pt x="310938" y="155672"/>
                    </a:cubicBezTo>
                    <a:cubicBezTo>
                      <a:pt x="310938" y="176964"/>
                      <a:pt x="306903" y="196995"/>
                      <a:pt x="298832" y="215765"/>
                    </a:cubicBezTo>
                    <a:cubicBezTo>
                      <a:pt x="290761" y="234536"/>
                      <a:pt x="279675" y="250970"/>
                      <a:pt x="265575" y="265067"/>
                    </a:cubicBezTo>
                    <a:cubicBezTo>
                      <a:pt x="251475" y="279165"/>
                      <a:pt x="234955" y="290334"/>
                      <a:pt x="216014" y="298576"/>
                    </a:cubicBezTo>
                    <a:cubicBezTo>
                      <a:pt x="197072" y="306818"/>
                      <a:pt x="176834" y="310938"/>
                      <a:pt x="155298" y="310938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2A446F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3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295E02-28C8-E31C-2AF0-69B74F97E056}"/>
                </a:ext>
              </a:extLst>
            </p:cNvPr>
            <p:cNvGrpSpPr/>
            <p:nvPr/>
          </p:nvGrpSpPr>
          <p:grpSpPr>
            <a:xfrm>
              <a:off x="1051107" y="4251539"/>
              <a:ext cx="4304821" cy="310938"/>
              <a:chOff x="588263" y="5382997"/>
              <a:chExt cx="4304821" cy="310938"/>
            </a:xfrm>
          </p:grpSpPr>
          <p:sp>
            <p:nvSpPr>
              <p:cNvPr id="35" name="TextBox 7, chunk 3">
                <a:extLst>
                  <a:ext uri="{FF2B5EF4-FFF2-40B4-BE49-F238E27FC236}">
                    <a16:creationId xmlns:a16="http://schemas.microsoft.com/office/drawing/2014/main" id="{69CA071D-D7F5-305F-945A-5506BAF54D03}"/>
                  </a:ext>
                </a:extLst>
              </p:cNvPr>
              <p:cNvSpPr txBox="1"/>
              <p:nvPr/>
            </p:nvSpPr>
            <p:spPr>
              <a:xfrm>
                <a:off x="1112304" y="5415356"/>
                <a:ext cx="3780780" cy="24622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176213" marR="0" indent="-176213" defTabSz="932742" fontAlgn="auto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spc="0" baseline="0">
                    <a:cs typeface="Segoe UI" panose="020B0502040204020203" pitchFamily="34" charset="0"/>
                  </a:defRPr>
                </a:lvl1pPr>
                <a:lvl2pPr marL="398463" marR="0" indent="-1698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800" spc="0" baseline="0"/>
                </a:lvl2pPr>
                <a:lvl3pPr marL="555625" marR="0" indent="-1571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spc="0" baseline="0"/>
                </a:lvl3pPr>
                <a:lvl4pPr marL="685800" marR="0" indent="-1365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4pPr>
                <a:lvl5pPr marL="800100" marR="0" indent="-1111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5pPr>
                <a:lvl6pPr marL="2565040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3031412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97783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964155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175895" marR="0" lvl="0" indent="-175895" algn="l" defTabSz="932742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rPr>
                  <a:t>Linux development for C++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endParaRPr>
              </a:p>
            </p:txBody>
          </p:sp>
          <p:sp>
            <p:nvSpPr>
              <p:cNvPr id="36" name="Graphic 6">
                <a:extLst>
                  <a:ext uri="{FF2B5EF4-FFF2-40B4-BE49-F238E27FC236}">
                    <a16:creationId xmlns:a16="http://schemas.microsoft.com/office/drawing/2014/main" id="{DDD9D74D-45A8-E88C-F5BA-35D14EE6E844}"/>
                  </a:ext>
                </a:extLst>
              </p:cNvPr>
              <p:cNvSpPr/>
              <p:nvPr/>
            </p:nvSpPr>
            <p:spPr>
              <a:xfrm rot="5400000" flipV="1">
                <a:off x="588263" y="5382997"/>
                <a:ext cx="310938" cy="310938"/>
              </a:xfrm>
              <a:custGeom>
                <a:avLst/>
                <a:gdLst>
                  <a:gd name="connsiteX0" fmla="*/ 155469 w 310938"/>
                  <a:gd name="connsiteY0" fmla="*/ 168550 h 310938"/>
                  <a:gd name="connsiteX1" fmla="*/ 116602 w 310938"/>
                  <a:gd name="connsiteY1" fmla="*/ 129308 h 310938"/>
                  <a:gd name="connsiteX2" fmla="*/ 106885 w 310938"/>
                  <a:gd name="connsiteY2" fmla="*/ 125571 h 310938"/>
                  <a:gd name="connsiteX3" fmla="*/ 97542 w 310938"/>
                  <a:gd name="connsiteY3" fmla="*/ 129243 h 310938"/>
                  <a:gd name="connsiteX4" fmla="*/ 93431 w 310938"/>
                  <a:gd name="connsiteY4" fmla="*/ 139100 h 310938"/>
                  <a:gd name="connsiteX5" fmla="*/ 97542 w 310938"/>
                  <a:gd name="connsiteY5" fmla="*/ 148742 h 310938"/>
                  <a:gd name="connsiteX6" fmla="*/ 146126 w 310938"/>
                  <a:gd name="connsiteY6" fmla="*/ 197326 h 310938"/>
                  <a:gd name="connsiteX7" fmla="*/ 155367 w 310938"/>
                  <a:gd name="connsiteY7" fmla="*/ 201437 h 310938"/>
                  <a:gd name="connsiteX8" fmla="*/ 165186 w 310938"/>
                  <a:gd name="connsiteY8" fmla="*/ 197326 h 310938"/>
                  <a:gd name="connsiteX9" fmla="*/ 214144 w 310938"/>
                  <a:gd name="connsiteY9" fmla="*/ 148368 h 310938"/>
                  <a:gd name="connsiteX10" fmla="*/ 217737 w 310938"/>
                  <a:gd name="connsiteY10" fmla="*/ 139127 h 310938"/>
                  <a:gd name="connsiteX11" fmla="*/ 213770 w 310938"/>
                  <a:gd name="connsiteY11" fmla="*/ 129243 h 310938"/>
                  <a:gd name="connsiteX12" fmla="*/ 204053 w 310938"/>
                  <a:gd name="connsiteY12" fmla="*/ 125571 h 310938"/>
                  <a:gd name="connsiteX13" fmla="*/ 194710 w 310938"/>
                  <a:gd name="connsiteY13" fmla="*/ 129308 h 310938"/>
                  <a:gd name="connsiteX14" fmla="*/ 155469 w 310938"/>
                  <a:gd name="connsiteY14" fmla="*/ 168550 h 310938"/>
                  <a:gd name="connsiteX15" fmla="*/ 155298 w 310938"/>
                  <a:gd name="connsiteY15" fmla="*/ 310938 h 310938"/>
                  <a:gd name="connsiteX16" fmla="*/ 95120 w 310938"/>
                  <a:gd name="connsiteY16" fmla="*/ 298598 h 310938"/>
                  <a:gd name="connsiteX17" fmla="*/ 45729 w 310938"/>
                  <a:gd name="connsiteY17" fmla="*/ 265209 h 310938"/>
                  <a:gd name="connsiteX18" fmla="*/ 12340 w 310938"/>
                  <a:gd name="connsiteY18" fmla="*/ 215769 h 310938"/>
                  <a:gd name="connsiteX19" fmla="*/ 0 w 310938"/>
                  <a:gd name="connsiteY19" fmla="*/ 155469 h 310938"/>
                  <a:gd name="connsiteX20" fmla="*/ 12362 w 310938"/>
                  <a:gd name="connsiteY20" fmla="*/ 94870 h 310938"/>
                  <a:gd name="connsiteX21" fmla="*/ 45880 w 310938"/>
                  <a:gd name="connsiteY21" fmla="*/ 45363 h 310938"/>
                  <a:gd name="connsiteX22" fmla="*/ 95293 w 310938"/>
                  <a:gd name="connsiteY22" fmla="*/ 12107 h 310938"/>
                  <a:gd name="connsiteX23" fmla="*/ 155304 w 310938"/>
                  <a:gd name="connsiteY23" fmla="*/ 0 h 310938"/>
                  <a:gd name="connsiteX24" fmla="*/ 216038 w 310938"/>
                  <a:gd name="connsiteY24" fmla="*/ 12107 h 310938"/>
                  <a:gd name="connsiteX25" fmla="*/ 265578 w 310938"/>
                  <a:gd name="connsiteY25" fmla="*/ 45368 h 310938"/>
                  <a:gd name="connsiteX26" fmla="*/ 298792 w 310938"/>
                  <a:gd name="connsiteY26" fmla="*/ 94942 h 310938"/>
                  <a:gd name="connsiteX27" fmla="*/ 310938 w 310938"/>
                  <a:gd name="connsiteY27" fmla="*/ 155672 h 310938"/>
                  <a:gd name="connsiteX28" fmla="*/ 298832 w 310938"/>
                  <a:gd name="connsiteY28" fmla="*/ 215765 h 310938"/>
                  <a:gd name="connsiteX29" fmla="*/ 265575 w 310938"/>
                  <a:gd name="connsiteY29" fmla="*/ 265067 h 310938"/>
                  <a:gd name="connsiteX30" fmla="*/ 216014 w 310938"/>
                  <a:gd name="connsiteY30" fmla="*/ 298576 h 310938"/>
                  <a:gd name="connsiteX31" fmla="*/ 155298 w 310938"/>
                  <a:gd name="connsiteY31" fmla="*/ 310938 h 31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0938" h="310938">
                    <a:moveTo>
                      <a:pt x="155469" y="168550"/>
                    </a:moveTo>
                    <a:lnTo>
                      <a:pt x="116602" y="129308"/>
                    </a:lnTo>
                    <a:cubicBezTo>
                      <a:pt x="113861" y="126817"/>
                      <a:pt x="110622" y="125571"/>
                      <a:pt x="106885" y="125571"/>
                    </a:cubicBezTo>
                    <a:cubicBezTo>
                      <a:pt x="103148" y="125571"/>
                      <a:pt x="100034" y="126795"/>
                      <a:pt x="97542" y="129243"/>
                    </a:cubicBezTo>
                    <a:cubicBezTo>
                      <a:pt x="94801" y="132127"/>
                      <a:pt x="93431" y="135413"/>
                      <a:pt x="93431" y="139100"/>
                    </a:cubicBezTo>
                    <a:cubicBezTo>
                      <a:pt x="93431" y="142788"/>
                      <a:pt x="94801" y="146002"/>
                      <a:pt x="97542" y="148742"/>
                    </a:cubicBezTo>
                    <a:lnTo>
                      <a:pt x="146126" y="197326"/>
                    </a:lnTo>
                    <a:cubicBezTo>
                      <a:pt x="148572" y="200067"/>
                      <a:pt x="151653" y="201437"/>
                      <a:pt x="155367" y="201437"/>
                    </a:cubicBezTo>
                    <a:cubicBezTo>
                      <a:pt x="159082" y="201437"/>
                      <a:pt x="162355" y="200067"/>
                      <a:pt x="165186" y="197326"/>
                    </a:cubicBezTo>
                    <a:lnTo>
                      <a:pt x="214144" y="148368"/>
                    </a:lnTo>
                    <a:cubicBezTo>
                      <a:pt x="216635" y="145922"/>
                      <a:pt x="217833" y="142842"/>
                      <a:pt x="217737" y="139127"/>
                    </a:cubicBezTo>
                    <a:cubicBezTo>
                      <a:pt x="217642" y="135413"/>
                      <a:pt x="216319" y="132118"/>
                      <a:pt x="213770" y="129243"/>
                    </a:cubicBezTo>
                    <a:cubicBezTo>
                      <a:pt x="211030" y="126795"/>
                      <a:pt x="207791" y="125571"/>
                      <a:pt x="204053" y="125571"/>
                    </a:cubicBezTo>
                    <a:cubicBezTo>
                      <a:pt x="200316" y="125571"/>
                      <a:pt x="197202" y="126817"/>
                      <a:pt x="194710" y="129308"/>
                    </a:cubicBezTo>
                    <a:lnTo>
                      <a:pt x="155469" y="168550"/>
                    </a:lnTo>
                    <a:close/>
                    <a:moveTo>
                      <a:pt x="155298" y="310938"/>
                    </a:moveTo>
                    <a:cubicBezTo>
                      <a:pt x="134075" y="310938"/>
                      <a:pt x="114016" y="306825"/>
                      <a:pt x="95120" y="298598"/>
                    </a:cubicBezTo>
                    <a:cubicBezTo>
                      <a:pt x="76225" y="290371"/>
                      <a:pt x="59761" y="279242"/>
                      <a:pt x="45729" y="265209"/>
                    </a:cubicBezTo>
                    <a:cubicBezTo>
                      <a:pt x="31697" y="251177"/>
                      <a:pt x="20567" y="234697"/>
                      <a:pt x="12340" y="215769"/>
                    </a:cubicBezTo>
                    <a:cubicBezTo>
                      <a:pt x="4113" y="196841"/>
                      <a:pt x="0" y="176741"/>
                      <a:pt x="0" y="155469"/>
                    </a:cubicBezTo>
                    <a:cubicBezTo>
                      <a:pt x="0" y="133974"/>
                      <a:pt x="4121" y="113775"/>
                      <a:pt x="12362" y="94870"/>
                    </a:cubicBezTo>
                    <a:cubicBezTo>
                      <a:pt x="20604" y="75965"/>
                      <a:pt x="31777" y="59463"/>
                      <a:pt x="45880" y="45363"/>
                    </a:cubicBezTo>
                    <a:cubicBezTo>
                      <a:pt x="59983" y="31263"/>
                      <a:pt x="76454" y="20178"/>
                      <a:pt x="95293" y="12107"/>
                    </a:cubicBezTo>
                    <a:cubicBezTo>
                      <a:pt x="114130" y="4035"/>
                      <a:pt x="134134" y="0"/>
                      <a:pt x="155304" y="0"/>
                    </a:cubicBezTo>
                    <a:cubicBezTo>
                      <a:pt x="176813" y="0"/>
                      <a:pt x="197057" y="4035"/>
                      <a:pt x="216038" y="12107"/>
                    </a:cubicBezTo>
                    <a:cubicBezTo>
                      <a:pt x="235019" y="20178"/>
                      <a:pt x="251532" y="31265"/>
                      <a:pt x="265578" y="45368"/>
                    </a:cubicBezTo>
                    <a:cubicBezTo>
                      <a:pt x="279624" y="59471"/>
                      <a:pt x="290695" y="75996"/>
                      <a:pt x="298792" y="94942"/>
                    </a:cubicBezTo>
                    <a:cubicBezTo>
                      <a:pt x="306890" y="113887"/>
                      <a:pt x="310938" y="134131"/>
                      <a:pt x="310938" y="155672"/>
                    </a:cubicBezTo>
                    <a:cubicBezTo>
                      <a:pt x="310938" y="176964"/>
                      <a:pt x="306903" y="196995"/>
                      <a:pt x="298832" y="215765"/>
                    </a:cubicBezTo>
                    <a:cubicBezTo>
                      <a:pt x="290761" y="234536"/>
                      <a:pt x="279675" y="250970"/>
                      <a:pt x="265575" y="265067"/>
                    </a:cubicBezTo>
                    <a:cubicBezTo>
                      <a:pt x="251475" y="279165"/>
                      <a:pt x="234955" y="290334"/>
                      <a:pt x="216014" y="298576"/>
                    </a:cubicBezTo>
                    <a:cubicBezTo>
                      <a:pt x="197072" y="306818"/>
                      <a:pt x="176834" y="310938"/>
                      <a:pt x="155298" y="310938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2A446F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3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7F8EBCE-1434-7466-4707-8FC6CD9AED77}"/>
                </a:ext>
              </a:extLst>
            </p:cNvPr>
            <p:cNvGrpSpPr/>
            <p:nvPr/>
          </p:nvGrpSpPr>
          <p:grpSpPr>
            <a:xfrm>
              <a:off x="1051107" y="4795276"/>
              <a:ext cx="4304821" cy="310938"/>
              <a:chOff x="588263" y="5942256"/>
              <a:chExt cx="4304821" cy="310938"/>
            </a:xfrm>
          </p:grpSpPr>
          <p:sp>
            <p:nvSpPr>
              <p:cNvPr id="37" name="TextBox 7, chunk 3">
                <a:extLst>
                  <a:ext uri="{FF2B5EF4-FFF2-40B4-BE49-F238E27FC236}">
                    <a16:creationId xmlns:a16="http://schemas.microsoft.com/office/drawing/2014/main" id="{BCEE053C-03F2-04FC-FCC0-39E7835344B4}"/>
                  </a:ext>
                </a:extLst>
              </p:cNvPr>
              <p:cNvSpPr txBox="1"/>
              <p:nvPr/>
            </p:nvSpPr>
            <p:spPr>
              <a:xfrm>
                <a:off x="1112304" y="5974615"/>
                <a:ext cx="3780780" cy="24622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176213" marR="0" indent="-176213" defTabSz="932742" fontAlgn="auto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spc="0" baseline="0">
                    <a:cs typeface="Segoe UI" panose="020B0502040204020203" pitchFamily="34" charset="0"/>
                  </a:defRPr>
                </a:lvl1pPr>
                <a:lvl2pPr marL="398463" marR="0" indent="-1698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800" spc="0" baseline="0"/>
                </a:lvl2pPr>
                <a:lvl3pPr marL="555625" marR="0" indent="-157163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spc="0" baseline="0"/>
                </a:lvl3pPr>
                <a:lvl4pPr marL="685800" marR="0" indent="-1365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4pPr>
                <a:lvl5pPr marL="800100" marR="0" indent="-111125" defTabSz="932742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spc="0" baseline="0"/>
                </a:lvl5pPr>
                <a:lvl6pPr marL="2565040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3031412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97783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964155" indent="-233186" defTabSz="932742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rPr>
                  <a:t>MAUI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Graphic 6">
                <a:extLst>
                  <a:ext uri="{FF2B5EF4-FFF2-40B4-BE49-F238E27FC236}">
                    <a16:creationId xmlns:a16="http://schemas.microsoft.com/office/drawing/2014/main" id="{00C2F6BB-BC08-8B3F-6514-040A4A64FA24}"/>
                  </a:ext>
                </a:extLst>
              </p:cNvPr>
              <p:cNvSpPr/>
              <p:nvPr/>
            </p:nvSpPr>
            <p:spPr>
              <a:xfrm rot="5400000" flipV="1">
                <a:off x="588263" y="5942256"/>
                <a:ext cx="310938" cy="310938"/>
              </a:xfrm>
              <a:custGeom>
                <a:avLst/>
                <a:gdLst>
                  <a:gd name="connsiteX0" fmla="*/ 155469 w 310938"/>
                  <a:gd name="connsiteY0" fmla="*/ 168550 h 310938"/>
                  <a:gd name="connsiteX1" fmla="*/ 116602 w 310938"/>
                  <a:gd name="connsiteY1" fmla="*/ 129308 h 310938"/>
                  <a:gd name="connsiteX2" fmla="*/ 106885 w 310938"/>
                  <a:gd name="connsiteY2" fmla="*/ 125571 h 310938"/>
                  <a:gd name="connsiteX3" fmla="*/ 97542 w 310938"/>
                  <a:gd name="connsiteY3" fmla="*/ 129243 h 310938"/>
                  <a:gd name="connsiteX4" fmla="*/ 93431 w 310938"/>
                  <a:gd name="connsiteY4" fmla="*/ 139100 h 310938"/>
                  <a:gd name="connsiteX5" fmla="*/ 97542 w 310938"/>
                  <a:gd name="connsiteY5" fmla="*/ 148742 h 310938"/>
                  <a:gd name="connsiteX6" fmla="*/ 146126 w 310938"/>
                  <a:gd name="connsiteY6" fmla="*/ 197326 h 310938"/>
                  <a:gd name="connsiteX7" fmla="*/ 155367 w 310938"/>
                  <a:gd name="connsiteY7" fmla="*/ 201437 h 310938"/>
                  <a:gd name="connsiteX8" fmla="*/ 165186 w 310938"/>
                  <a:gd name="connsiteY8" fmla="*/ 197326 h 310938"/>
                  <a:gd name="connsiteX9" fmla="*/ 214144 w 310938"/>
                  <a:gd name="connsiteY9" fmla="*/ 148368 h 310938"/>
                  <a:gd name="connsiteX10" fmla="*/ 217737 w 310938"/>
                  <a:gd name="connsiteY10" fmla="*/ 139127 h 310938"/>
                  <a:gd name="connsiteX11" fmla="*/ 213770 w 310938"/>
                  <a:gd name="connsiteY11" fmla="*/ 129243 h 310938"/>
                  <a:gd name="connsiteX12" fmla="*/ 204053 w 310938"/>
                  <a:gd name="connsiteY12" fmla="*/ 125571 h 310938"/>
                  <a:gd name="connsiteX13" fmla="*/ 194710 w 310938"/>
                  <a:gd name="connsiteY13" fmla="*/ 129308 h 310938"/>
                  <a:gd name="connsiteX14" fmla="*/ 155469 w 310938"/>
                  <a:gd name="connsiteY14" fmla="*/ 168550 h 310938"/>
                  <a:gd name="connsiteX15" fmla="*/ 155298 w 310938"/>
                  <a:gd name="connsiteY15" fmla="*/ 310938 h 310938"/>
                  <a:gd name="connsiteX16" fmla="*/ 95120 w 310938"/>
                  <a:gd name="connsiteY16" fmla="*/ 298598 h 310938"/>
                  <a:gd name="connsiteX17" fmla="*/ 45729 w 310938"/>
                  <a:gd name="connsiteY17" fmla="*/ 265209 h 310938"/>
                  <a:gd name="connsiteX18" fmla="*/ 12340 w 310938"/>
                  <a:gd name="connsiteY18" fmla="*/ 215769 h 310938"/>
                  <a:gd name="connsiteX19" fmla="*/ 0 w 310938"/>
                  <a:gd name="connsiteY19" fmla="*/ 155469 h 310938"/>
                  <a:gd name="connsiteX20" fmla="*/ 12362 w 310938"/>
                  <a:gd name="connsiteY20" fmla="*/ 94870 h 310938"/>
                  <a:gd name="connsiteX21" fmla="*/ 45880 w 310938"/>
                  <a:gd name="connsiteY21" fmla="*/ 45363 h 310938"/>
                  <a:gd name="connsiteX22" fmla="*/ 95293 w 310938"/>
                  <a:gd name="connsiteY22" fmla="*/ 12107 h 310938"/>
                  <a:gd name="connsiteX23" fmla="*/ 155304 w 310938"/>
                  <a:gd name="connsiteY23" fmla="*/ 0 h 310938"/>
                  <a:gd name="connsiteX24" fmla="*/ 216038 w 310938"/>
                  <a:gd name="connsiteY24" fmla="*/ 12107 h 310938"/>
                  <a:gd name="connsiteX25" fmla="*/ 265578 w 310938"/>
                  <a:gd name="connsiteY25" fmla="*/ 45368 h 310938"/>
                  <a:gd name="connsiteX26" fmla="*/ 298792 w 310938"/>
                  <a:gd name="connsiteY26" fmla="*/ 94942 h 310938"/>
                  <a:gd name="connsiteX27" fmla="*/ 310938 w 310938"/>
                  <a:gd name="connsiteY27" fmla="*/ 155672 h 310938"/>
                  <a:gd name="connsiteX28" fmla="*/ 298832 w 310938"/>
                  <a:gd name="connsiteY28" fmla="*/ 215765 h 310938"/>
                  <a:gd name="connsiteX29" fmla="*/ 265575 w 310938"/>
                  <a:gd name="connsiteY29" fmla="*/ 265067 h 310938"/>
                  <a:gd name="connsiteX30" fmla="*/ 216014 w 310938"/>
                  <a:gd name="connsiteY30" fmla="*/ 298576 h 310938"/>
                  <a:gd name="connsiteX31" fmla="*/ 155298 w 310938"/>
                  <a:gd name="connsiteY31" fmla="*/ 310938 h 310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0938" h="310938">
                    <a:moveTo>
                      <a:pt x="155469" y="168550"/>
                    </a:moveTo>
                    <a:lnTo>
                      <a:pt x="116602" y="129308"/>
                    </a:lnTo>
                    <a:cubicBezTo>
                      <a:pt x="113861" y="126817"/>
                      <a:pt x="110622" y="125571"/>
                      <a:pt x="106885" y="125571"/>
                    </a:cubicBezTo>
                    <a:cubicBezTo>
                      <a:pt x="103148" y="125571"/>
                      <a:pt x="100034" y="126795"/>
                      <a:pt x="97542" y="129243"/>
                    </a:cubicBezTo>
                    <a:cubicBezTo>
                      <a:pt x="94801" y="132127"/>
                      <a:pt x="93431" y="135413"/>
                      <a:pt x="93431" y="139100"/>
                    </a:cubicBezTo>
                    <a:cubicBezTo>
                      <a:pt x="93431" y="142788"/>
                      <a:pt x="94801" y="146002"/>
                      <a:pt x="97542" y="148742"/>
                    </a:cubicBezTo>
                    <a:lnTo>
                      <a:pt x="146126" y="197326"/>
                    </a:lnTo>
                    <a:cubicBezTo>
                      <a:pt x="148572" y="200067"/>
                      <a:pt x="151653" y="201437"/>
                      <a:pt x="155367" y="201437"/>
                    </a:cubicBezTo>
                    <a:cubicBezTo>
                      <a:pt x="159082" y="201437"/>
                      <a:pt x="162355" y="200067"/>
                      <a:pt x="165186" y="197326"/>
                    </a:cubicBezTo>
                    <a:lnTo>
                      <a:pt x="214144" y="148368"/>
                    </a:lnTo>
                    <a:cubicBezTo>
                      <a:pt x="216635" y="145922"/>
                      <a:pt x="217833" y="142842"/>
                      <a:pt x="217737" y="139127"/>
                    </a:cubicBezTo>
                    <a:cubicBezTo>
                      <a:pt x="217642" y="135413"/>
                      <a:pt x="216319" y="132118"/>
                      <a:pt x="213770" y="129243"/>
                    </a:cubicBezTo>
                    <a:cubicBezTo>
                      <a:pt x="211030" y="126795"/>
                      <a:pt x="207791" y="125571"/>
                      <a:pt x="204053" y="125571"/>
                    </a:cubicBezTo>
                    <a:cubicBezTo>
                      <a:pt x="200316" y="125571"/>
                      <a:pt x="197202" y="126817"/>
                      <a:pt x="194710" y="129308"/>
                    </a:cubicBezTo>
                    <a:lnTo>
                      <a:pt x="155469" y="168550"/>
                    </a:lnTo>
                    <a:close/>
                    <a:moveTo>
                      <a:pt x="155298" y="310938"/>
                    </a:moveTo>
                    <a:cubicBezTo>
                      <a:pt x="134075" y="310938"/>
                      <a:pt x="114016" y="306825"/>
                      <a:pt x="95120" y="298598"/>
                    </a:cubicBezTo>
                    <a:cubicBezTo>
                      <a:pt x="76225" y="290371"/>
                      <a:pt x="59761" y="279242"/>
                      <a:pt x="45729" y="265209"/>
                    </a:cubicBezTo>
                    <a:cubicBezTo>
                      <a:pt x="31697" y="251177"/>
                      <a:pt x="20567" y="234697"/>
                      <a:pt x="12340" y="215769"/>
                    </a:cubicBezTo>
                    <a:cubicBezTo>
                      <a:pt x="4113" y="196841"/>
                      <a:pt x="0" y="176741"/>
                      <a:pt x="0" y="155469"/>
                    </a:cubicBezTo>
                    <a:cubicBezTo>
                      <a:pt x="0" y="133974"/>
                      <a:pt x="4121" y="113775"/>
                      <a:pt x="12362" y="94870"/>
                    </a:cubicBezTo>
                    <a:cubicBezTo>
                      <a:pt x="20604" y="75965"/>
                      <a:pt x="31777" y="59463"/>
                      <a:pt x="45880" y="45363"/>
                    </a:cubicBezTo>
                    <a:cubicBezTo>
                      <a:pt x="59983" y="31263"/>
                      <a:pt x="76454" y="20178"/>
                      <a:pt x="95293" y="12107"/>
                    </a:cubicBezTo>
                    <a:cubicBezTo>
                      <a:pt x="114130" y="4035"/>
                      <a:pt x="134134" y="0"/>
                      <a:pt x="155304" y="0"/>
                    </a:cubicBezTo>
                    <a:cubicBezTo>
                      <a:pt x="176813" y="0"/>
                      <a:pt x="197057" y="4035"/>
                      <a:pt x="216038" y="12107"/>
                    </a:cubicBezTo>
                    <a:cubicBezTo>
                      <a:pt x="235019" y="20178"/>
                      <a:pt x="251532" y="31265"/>
                      <a:pt x="265578" y="45368"/>
                    </a:cubicBezTo>
                    <a:cubicBezTo>
                      <a:pt x="279624" y="59471"/>
                      <a:pt x="290695" y="75996"/>
                      <a:pt x="298792" y="94942"/>
                    </a:cubicBezTo>
                    <a:cubicBezTo>
                      <a:pt x="306890" y="113887"/>
                      <a:pt x="310938" y="134131"/>
                      <a:pt x="310938" y="155672"/>
                    </a:cubicBezTo>
                    <a:cubicBezTo>
                      <a:pt x="310938" y="176964"/>
                      <a:pt x="306903" y="196995"/>
                      <a:pt x="298832" y="215765"/>
                    </a:cubicBezTo>
                    <a:cubicBezTo>
                      <a:pt x="290761" y="234536"/>
                      <a:pt x="279675" y="250970"/>
                      <a:pt x="265575" y="265067"/>
                    </a:cubicBezTo>
                    <a:cubicBezTo>
                      <a:pt x="251475" y="279165"/>
                      <a:pt x="234955" y="290334"/>
                      <a:pt x="216014" y="298576"/>
                    </a:cubicBezTo>
                    <a:cubicBezTo>
                      <a:pt x="197072" y="306818"/>
                      <a:pt x="176834" y="310938"/>
                      <a:pt x="155298" y="310938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2A446F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n w="3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B98DA2-1F0A-B42D-6C8B-B44AD9811420}"/>
                </a:ext>
              </a:extLst>
            </p:cNvPr>
            <p:cNvSpPr txBox="1"/>
            <p:nvPr/>
          </p:nvSpPr>
          <p:spPr>
            <a:xfrm>
              <a:off x="1051107" y="1715858"/>
              <a:ext cx="4824366" cy="646331"/>
            </a:xfrm>
            <a:prstGeom prst="rect">
              <a:avLst/>
            </a:prstGeom>
            <a:noFill/>
          </p:spPr>
          <p:txBody>
            <a:bodyPr wrap="square" lIns="0" tIns="45720" rIns="91440" bIns="45720" anchor="t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-50" normalizeH="0" baseline="0" noProof="0">
                  <a:ln w="3175">
                    <a:noFill/>
                  </a:ln>
                  <a:solidFill>
                    <a:srgbClr val="C03BC4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Visual Studio Arm64 </a:t>
              </a: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9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479516B-C980-1273-494D-EBA8716C1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4199" y="982133"/>
            <a:ext cx="11023601" cy="5286905"/>
            <a:chOff x="584199" y="914400"/>
            <a:chExt cx="11023601" cy="5029200"/>
          </a:xfrm>
        </p:grpSpPr>
        <p:sp>
          <p:nvSpPr>
            <p:cNvPr id="9" name="Rectangle: Rounded Corners 37" descr="Light: small container">
              <a:extLst>
                <a:ext uri="{FF2B5EF4-FFF2-40B4-BE49-F238E27FC236}">
                  <a16:creationId xmlns:a16="http://schemas.microsoft.com/office/drawing/2014/main" id="{740E53B3-16B0-4856-0F67-B53E093785BD}"/>
                </a:ext>
              </a:extLst>
            </p:cNvPr>
            <p:cNvSpPr/>
            <p:nvPr/>
          </p:nvSpPr>
          <p:spPr bwMode="auto">
            <a:xfrm>
              <a:off x="584199" y="914400"/>
              <a:ext cx="11022405" cy="5029200"/>
            </a:xfrm>
            <a:prstGeom prst="roundRect">
              <a:avLst>
                <a:gd name="adj" fmla="val 2114"/>
              </a:avLst>
            </a:prstGeom>
            <a:solidFill>
              <a:srgbClr val="F4F3F5"/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000000">
                  <a:alpha val="25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" name="Rounded Rectangle 2" descr="Light Pattern: Plus dots">
              <a:extLst>
                <a:ext uri="{FF2B5EF4-FFF2-40B4-BE49-F238E27FC236}">
                  <a16:creationId xmlns:a16="http://schemas.microsoft.com/office/drawing/2014/main" id="{B8E99113-81B1-CB01-92E6-14DFB1276068}"/>
                </a:ext>
              </a:extLst>
            </p:cNvPr>
            <p:cNvSpPr/>
            <p:nvPr/>
          </p:nvSpPr>
          <p:spPr bwMode="auto">
            <a:xfrm>
              <a:off x="585395" y="914400"/>
              <a:ext cx="11022405" cy="5029200"/>
            </a:xfrm>
            <a:prstGeom prst="roundRect">
              <a:avLst>
                <a:gd name="adj" fmla="val 1055"/>
              </a:avLst>
            </a:prstGeom>
            <a:blipFill dpi="0" rotWithShape="1"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: Top Corners Rounded 14" descr="Light: Small container front layer">
              <a:extLst>
                <a:ext uri="{FF2B5EF4-FFF2-40B4-BE49-F238E27FC236}">
                  <a16:creationId xmlns:a16="http://schemas.microsoft.com/office/drawing/2014/main" id="{AC12330D-0768-9031-6CD8-23F145B650EC}"/>
                </a:ext>
              </a:extLst>
            </p:cNvPr>
            <p:cNvSpPr/>
            <p:nvPr/>
          </p:nvSpPr>
          <p:spPr bwMode="auto">
            <a:xfrm>
              <a:off x="584201" y="914400"/>
              <a:ext cx="10369550" cy="5029200"/>
            </a:xfrm>
            <a:prstGeom prst="roundRect">
              <a:avLst>
                <a:gd name="adj" fmla="val 2312"/>
              </a:avLst>
            </a:prstGeom>
            <a:solidFill>
              <a:srgbClr val="F4F3F5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63500" sx="99000" sy="99000" rotWithShape="0">
                <a:srgbClr val="454142">
                  <a:alpha val="2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rgbClr val="000000"/>
              </a:contourClr>
            </a:sp3d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B6CD0916-A139-0B78-905C-890A7EA133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6663" y="585788"/>
            <a:ext cx="2828925" cy="7833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C++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8172-658D-678B-4290-5E98755E4969}"/>
              </a:ext>
            </a:extLst>
          </p:cNvPr>
          <p:cNvSpPr txBox="1">
            <a:spLocks/>
          </p:cNvSpPr>
          <p:nvPr/>
        </p:nvSpPr>
        <p:spPr>
          <a:xfrm>
            <a:off x="1236663" y="1792205"/>
            <a:ext cx="8483600" cy="513913"/>
          </a:xfrm>
          <a:prstGeom prst="rect">
            <a:avLst/>
          </a:prstGeom>
        </p:spPr>
        <p:txBody>
          <a:bodyPr vert="horz" lIns="0" tIns="45720" rIns="91440" bIns="45720" rtlCol="0" anchor="t">
            <a:normAutofit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Segoe UI Semibold"/>
                <a:ea typeface="+mn-ea"/>
                <a:cs typeface="Calibri"/>
              </a:rPr>
              <a:t>Full Arm hosted C++ development 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04D24-355A-710A-7758-317E857B4A85}"/>
              </a:ext>
            </a:extLst>
          </p:cNvPr>
          <p:cNvSpPr txBox="1"/>
          <p:nvPr/>
        </p:nvSpPr>
        <p:spPr>
          <a:xfrm>
            <a:off x="1236663" y="2642178"/>
            <a:ext cx="8483600" cy="132343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spc="0" baseline="0">
                <a:cs typeface="Calibri"/>
              </a:defRPr>
            </a:lvl1pPr>
            <a:lvl2pPr marL="228600" marR="0" lvl="1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cs typeface="Calibri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Segoe UI Semibold"/>
                <a:ea typeface="+mn-ea"/>
                <a:cs typeface="Calibri"/>
              </a:rPr>
              <a:t>Industrial strength peak optimizations like x64</a:t>
            </a:r>
          </a:p>
          <a:p>
            <a:pPr marL="2286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Calibri"/>
              </a:rPr>
              <a:t>Auto-vectorization</a:t>
            </a:r>
          </a:p>
          <a:p>
            <a:pPr marL="2286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Calibri"/>
              </a:rPr>
              <a:t>Profile feedback optimization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14A09-404B-60C0-498B-4087E194965E}"/>
              </a:ext>
            </a:extLst>
          </p:cNvPr>
          <p:cNvSpPr txBox="1"/>
          <p:nvPr/>
        </p:nvSpPr>
        <p:spPr>
          <a:xfrm>
            <a:off x="1236664" y="4301676"/>
            <a:ext cx="8483600" cy="1692771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defPPr>
              <a:defRPr lang="en-US"/>
            </a:defPPr>
            <a:lvl1pPr marL="2286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200" spc="0" baseline="0">
                <a:cs typeface="Calibri"/>
              </a:defRPr>
            </a:lvl1pPr>
            <a:lvl2pPr marL="457200" marR="0" lvl="1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cs typeface="Calibri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Segoe UI Semibold"/>
                <a:ea typeface="+mn-ea"/>
                <a:cs typeface="Calibri"/>
              </a:rPr>
              <a:t>Arm64 machine specific code generation</a:t>
            </a:r>
          </a:p>
          <a:p>
            <a:pPr marL="2286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Calibri"/>
              </a:rPr>
              <a:t>AArch64 v8.2+ intrinsic support</a:t>
            </a:r>
          </a:p>
          <a:p>
            <a:pPr marL="2286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Calibri"/>
              </a:rPr>
              <a:t>New processor features to target new atomics</a:t>
            </a:r>
          </a:p>
          <a:p>
            <a:pPr marL="2286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Calibri"/>
              </a:rPr>
              <a:t>New tile-based register allocator to exploit larger machine register file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85FD1F-779C-BC9B-629E-61C762F36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36665" y="4133647"/>
            <a:ext cx="9103957" cy="0"/>
          </a:xfrm>
          <a:prstGeom prst="line">
            <a:avLst/>
          </a:prstGeom>
          <a:ln w="6350" cap="rnd">
            <a:solidFill>
              <a:srgbClr val="000000">
                <a:alpha val="25000"/>
              </a:srgb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934D95-D217-94C6-1B7A-C725197CE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36665" y="2474148"/>
            <a:ext cx="9103957" cy="0"/>
          </a:xfrm>
          <a:prstGeom prst="line">
            <a:avLst/>
          </a:prstGeom>
          <a:ln w="6350" cap="rnd">
            <a:solidFill>
              <a:srgbClr val="000000">
                <a:alpha val="25000"/>
              </a:srgb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6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89F4E-DAF0-21E7-95FE-5792CE8B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513422"/>
            <a:ext cx="4158362" cy="553998"/>
          </a:xfrm>
        </p:spPr>
        <p:txBody>
          <a:bodyPr/>
          <a:lstStyle/>
          <a:p>
            <a:r>
              <a:rPr lang="en-US">
                <a:solidFill>
                  <a:srgbClr val="C03BC4"/>
                </a:solidFill>
              </a:rPr>
              <a:t>Java on Arm</a:t>
            </a:r>
          </a:p>
        </p:txBody>
      </p:sp>
      <p:grpSp>
        <p:nvGrpSpPr>
          <p:cNvPr id="5" name="Group 4" descr="Microsoft OpenJDK 17 LTS">
            <a:extLst>
              <a:ext uri="{FF2B5EF4-FFF2-40B4-BE49-F238E27FC236}">
                <a16:creationId xmlns:a16="http://schemas.microsoft.com/office/drawing/2014/main" id="{AFB99BFB-3336-6273-335C-A587AFE9B94C}"/>
              </a:ext>
            </a:extLst>
          </p:cNvPr>
          <p:cNvGrpSpPr/>
          <p:nvPr/>
        </p:nvGrpSpPr>
        <p:grpSpPr>
          <a:xfrm>
            <a:off x="588263" y="2326837"/>
            <a:ext cx="4304821" cy="310938"/>
            <a:chOff x="588263" y="1468170"/>
            <a:chExt cx="4304821" cy="310938"/>
          </a:xfrm>
        </p:grpSpPr>
        <p:sp>
          <p:nvSpPr>
            <p:cNvPr id="17" name="Graphic 6">
              <a:extLst>
                <a:ext uri="{FF2B5EF4-FFF2-40B4-BE49-F238E27FC236}">
                  <a16:creationId xmlns:a16="http://schemas.microsoft.com/office/drawing/2014/main" id="{3753FF3A-DF7B-D871-667A-2443F016F651}"/>
                </a:ext>
              </a:extLst>
            </p:cNvPr>
            <p:cNvSpPr/>
            <p:nvPr/>
          </p:nvSpPr>
          <p:spPr>
            <a:xfrm rot="5400000" flipV="1">
              <a:off x="588263" y="1468170"/>
              <a:ext cx="310938" cy="310938"/>
            </a:xfrm>
            <a:custGeom>
              <a:avLst/>
              <a:gdLst>
                <a:gd name="connsiteX0" fmla="*/ 155469 w 310938"/>
                <a:gd name="connsiteY0" fmla="*/ 168550 h 310938"/>
                <a:gd name="connsiteX1" fmla="*/ 116602 w 310938"/>
                <a:gd name="connsiteY1" fmla="*/ 129308 h 310938"/>
                <a:gd name="connsiteX2" fmla="*/ 106885 w 310938"/>
                <a:gd name="connsiteY2" fmla="*/ 125571 h 310938"/>
                <a:gd name="connsiteX3" fmla="*/ 97542 w 310938"/>
                <a:gd name="connsiteY3" fmla="*/ 129243 h 310938"/>
                <a:gd name="connsiteX4" fmla="*/ 93431 w 310938"/>
                <a:gd name="connsiteY4" fmla="*/ 139100 h 310938"/>
                <a:gd name="connsiteX5" fmla="*/ 97542 w 310938"/>
                <a:gd name="connsiteY5" fmla="*/ 148742 h 310938"/>
                <a:gd name="connsiteX6" fmla="*/ 146126 w 310938"/>
                <a:gd name="connsiteY6" fmla="*/ 197326 h 310938"/>
                <a:gd name="connsiteX7" fmla="*/ 155367 w 310938"/>
                <a:gd name="connsiteY7" fmla="*/ 201437 h 310938"/>
                <a:gd name="connsiteX8" fmla="*/ 165186 w 310938"/>
                <a:gd name="connsiteY8" fmla="*/ 197326 h 310938"/>
                <a:gd name="connsiteX9" fmla="*/ 214144 w 310938"/>
                <a:gd name="connsiteY9" fmla="*/ 148368 h 310938"/>
                <a:gd name="connsiteX10" fmla="*/ 217737 w 310938"/>
                <a:gd name="connsiteY10" fmla="*/ 139127 h 310938"/>
                <a:gd name="connsiteX11" fmla="*/ 213770 w 310938"/>
                <a:gd name="connsiteY11" fmla="*/ 129243 h 310938"/>
                <a:gd name="connsiteX12" fmla="*/ 204053 w 310938"/>
                <a:gd name="connsiteY12" fmla="*/ 125571 h 310938"/>
                <a:gd name="connsiteX13" fmla="*/ 194710 w 310938"/>
                <a:gd name="connsiteY13" fmla="*/ 129308 h 310938"/>
                <a:gd name="connsiteX14" fmla="*/ 155469 w 310938"/>
                <a:gd name="connsiteY14" fmla="*/ 168550 h 310938"/>
                <a:gd name="connsiteX15" fmla="*/ 155298 w 310938"/>
                <a:gd name="connsiteY15" fmla="*/ 310938 h 310938"/>
                <a:gd name="connsiteX16" fmla="*/ 95120 w 310938"/>
                <a:gd name="connsiteY16" fmla="*/ 298598 h 310938"/>
                <a:gd name="connsiteX17" fmla="*/ 45729 w 310938"/>
                <a:gd name="connsiteY17" fmla="*/ 265209 h 310938"/>
                <a:gd name="connsiteX18" fmla="*/ 12340 w 310938"/>
                <a:gd name="connsiteY18" fmla="*/ 215769 h 310938"/>
                <a:gd name="connsiteX19" fmla="*/ 0 w 310938"/>
                <a:gd name="connsiteY19" fmla="*/ 155469 h 310938"/>
                <a:gd name="connsiteX20" fmla="*/ 12362 w 310938"/>
                <a:gd name="connsiteY20" fmla="*/ 94870 h 310938"/>
                <a:gd name="connsiteX21" fmla="*/ 45880 w 310938"/>
                <a:gd name="connsiteY21" fmla="*/ 45363 h 310938"/>
                <a:gd name="connsiteX22" fmla="*/ 95293 w 310938"/>
                <a:gd name="connsiteY22" fmla="*/ 12107 h 310938"/>
                <a:gd name="connsiteX23" fmla="*/ 155304 w 310938"/>
                <a:gd name="connsiteY23" fmla="*/ 0 h 310938"/>
                <a:gd name="connsiteX24" fmla="*/ 216038 w 310938"/>
                <a:gd name="connsiteY24" fmla="*/ 12107 h 310938"/>
                <a:gd name="connsiteX25" fmla="*/ 265578 w 310938"/>
                <a:gd name="connsiteY25" fmla="*/ 45368 h 310938"/>
                <a:gd name="connsiteX26" fmla="*/ 298792 w 310938"/>
                <a:gd name="connsiteY26" fmla="*/ 94942 h 310938"/>
                <a:gd name="connsiteX27" fmla="*/ 310938 w 310938"/>
                <a:gd name="connsiteY27" fmla="*/ 155672 h 310938"/>
                <a:gd name="connsiteX28" fmla="*/ 298832 w 310938"/>
                <a:gd name="connsiteY28" fmla="*/ 215765 h 310938"/>
                <a:gd name="connsiteX29" fmla="*/ 265575 w 310938"/>
                <a:gd name="connsiteY29" fmla="*/ 265067 h 310938"/>
                <a:gd name="connsiteX30" fmla="*/ 216014 w 310938"/>
                <a:gd name="connsiteY30" fmla="*/ 298576 h 310938"/>
                <a:gd name="connsiteX31" fmla="*/ 155298 w 310938"/>
                <a:gd name="connsiteY31" fmla="*/ 310938 h 31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0938" h="310938">
                  <a:moveTo>
                    <a:pt x="155469" y="168550"/>
                  </a:moveTo>
                  <a:lnTo>
                    <a:pt x="116602" y="129308"/>
                  </a:lnTo>
                  <a:cubicBezTo>
                    <a:pt x="113861" y="126817"/>
                    <a:pt x="110622" y="125571"/>
                    <a:pt x="106885" y="125571"/>
                  </a:cubicBezTo>
                  <a:cubicBezTo>
                    <a:pt x="103148" y="125571"/>
                    <a:pt x="100034" y="126795"/>
                    <a:pt x="97542" y="129243"/>
                  </a:cubicBezTo>
                  <a:cubicBezTo>
                    <a:pt x="94801" y="132127"/>
                    <a:pt x="93431" y="135413"/>
                    <a:pt x="93431" y="139100"/>
                  </a:cubicBezTo>
                  <a:cubicBezTo>
                    <a:pt x="93431" y="142788"/>
                    <a:pt x="94801" y="146002"/>
                    <a:pt x="97542" y="148742"/>
                  </a:cubicBezTo>
                  <a:lnTo>
                    <a:pt x="146126" y="197326"/>
                  </a:lnTo>
                  <a:cubicBezTo>
                    <a:pt x="148572" y="200067"/>
                    <a:pt x="151653" y="201437"/>
                    <a:pt x="155367" y="201437"/>
                  </a:cubicBezTo>
                  <a:cubicBezTo>
                    <a:pt x="159082" y="201437"/>
                    <a:pt x="162355" y="200067"/>
                    <a:pt x="165186" y="197326"/>
                  </a:cubicBezTo>
                  <a:lnTo>
                    <a:pt x="214144" y="148368"/>
                  </a:lnTo>
                  <a:cubicBezTo>
                    <a:pt x="216635" y="145922"/>
                    <a:pt x="217833" y="142842"/>
                    <a:pt x="217737" y="139127"/>
                  </a:cubicBezTo>
                  <a:cubicBezTo>
                    <a:pt x="217642" y="135413"/>
                    <a:pt x="216319" y="132118"/>
                    <a:pt x="213770" y="129243"/>
                  </a:cubicBezTo>
                  <a:cubicBezTo>
                    <a:pt x="211030" y="126795"/>
                    <a:pt x="207791" y="125571"/>
                    <a:pt x="204053" y="125571"/>
                  </a:cubicBezTo>
                  <a:cubicBezTo>
                    <a:pt x="200316" y="125571"/>
                    <a:pt x="197202" y="126817"/>
                    <a:pt x="194710" y="129308"/>
                  </a:cubicBezTo>
                  <a:lnTo>
                    <a:pt x="155469" y="168550"/>
                  </a:lnTo>
                  <a:close/>
                  <a:moveTo>
                    <a:pt x="155298" y="310938"/>
                  </a:moveTo>
                  <a:cubicBezTo>
                    <a:pt x="134075" y="310938"/>
                    <a:pt x="114016" y="306825"/>
                    <a:pt x="95120" y="298598"/>
                  </a:cubicBezTo>
                  <a:cubicBezTo>
                    <a:pt x="76225" y="290371"/>
                    <a:pt x="59761" y="279242"/>
                    <a:pt x="45729" y="265209"/>
                  </a:cubicBezTo>
                  <a:cubicBezTo>
                    <a:pt x="31697" y="251177"/>
                    <a:pt x="20567" y="234697"/>
                    <a:pt x="12340" y="215769"/>
                  </a:cubicBezTo>
                  <a:cubicBezTo>
                    <a:pt x="4113" y="196841"/>
                    <a:pt x="0" y="176741"/>
                    <a:pt x="0" y="155469"/>
                  </a:cubicBezTo>
                  <a:cubicBezTo>
                    <a:pt x="0" y="133974"/>
                    <a:pt x="4121" y="113775"/>
                    <a:pt x="12362" y="94870"/>
                  </a:cubicBezTo>
                  <a:cubicBezTo>
                    <a:pt x="20604" y="75965"/>
                    <a:pt x="31777" y="59463"/>
                    <a:pt x="45880" y="45363"/>
                  </a:cubicBezTo>
                  <a:cubicBezTo>
                    <a:pt x="59983" y="31263"/>
                    <a:pt x="76454" y="20178"/>
                    <a:pt x="95293" y="12107"/>
                  </a:cubicBezTo>
                  <a:cubicBezTo>
                    <a:pt x="114130" y="4035"/>
                    <a:pt x="134134" y="0"/>
                    <a:pt x="155304" y="0"/>
                  </a:cubicBezTo>
                  <a:cubicBezTo>
                    <a:pt x="176813" y="0"/>
                    <a:pt x="197057" y="4035"/>
                    <a:pt x="216038" y="12107"/>
                  </a:cubicBezTo>
                  <a:cubicBezTo>
                    <a:pt x="235019" y="20178"/>
                    <a:pt x="251532" y="31265"/>
                    <a:pt x="265578" y="45368"/>
                  </a:cubicBezTo>
                  <a:cubicBezTo>
                    <a:pt x="279624" y="59471"/>
                    <a:pt x="290695" y="75996"/>
                    <a:pt x="298792" y="94942"/>
                  </a:cubicBezTo>
                  <a:cubicBezTo>
                    <a:pt x="306890" y="113887"/>
                    <a:pt x="310938" y="134131"/>
                    <a:pt x="310938" y="155672"/>
                  </a:cubicBezTo>
                  <a:cubicBezTo>
                    <a:pt x="310938" y="176964"/>
                    <a:pt x="306903" y="196995"/>
                    <a:pt x="298832" y="215765"/>
                  </a:cubicBezTo>
                  <a:cubicBezTo>
                    <a:pt x="290761" y="234536"/>
                    <a:pt x="279675" y="250970"/>
                    <a:pt x="265575" y="265067"/>
                  </a:cubicBezTo>
                  <a:cubicBezTo>
                    <a:pt x="251475" y="279165"/>
                    <a:pt x="234955" y="290334"/>
                    <a:pt x="216014" y="298576"/>
                  </a:cubicBezTo>
                  <a:cubicBezTo>
                    <a:pt x="197072" y="306818"/>
                    <a:pt x="176834" y="310938"/>
                    <a:pt x="155298" y="310938"/>
                  </a:cubicBezTo>
                  <a:close/>
                </a:path>
              </a:pathLst>
            </a:custGeom>
            <a:gradFill>
              <a:gsLst>
                <a:gs pos="35000">
                  <a:srgbClr val="2A446F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3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TextBox 7, chunk 1">
              <a:extLst>
                <a:ext uri="{FF2B5EF4-FFF2-40B4-BE49-F238E27FC236}">
                  <a16:creationId xmlns:a16="http://schemas.microsoft.com/office/drawing/2014/main" id="{D3B38498-9E86-F03C-5EB9-5D58054B77E2}"/>
                </a:ext>
              </a:extLst>
            </p:cNvPr>
            <p:cNvSpPr txBox="1"/>
            <p:nvPr/>
          </p:nvSpPr>
          <p:spPr>
            <a:xfrm>
              <a:off x="1112304" y="1469751"/>
              <a:ext cx="3780780" cy="307777"/>
            </a:xfrm>
            <a:prstGeom prst="rect">
              <a:avLst/>
            </a:prstGeom>
          </p:spPr>
          <p:txBody>
            <a:bodyPr vert="horz" wrap="square" lIns="0" tIns="0" rIns="0" bIns="0" numCol="1" rtlCol="0" anchor="ctr">
              <a:spAutoFit/>
            </a:bodyPr>
            <a:lstStyle>
              <a:defPPr>
                <a:defRPr lang="en-US"/>
              </a:defPPr>
              <a:lvl1pPr marL="176213" marR="0" indent="-176213" defTabSz="932742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>
                  <a:cs typeface="Segoe UI" panose="020B0502040204020203" pitchFamily="34" charset="0"/>
                </a:defRPr>
              </a:lvl1pPr>
              <a:lvl2pPr marL="398463" marR="0" lvl="1" indent="-169863" defTabSz="932742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800" spc="0" baseline="0"/>
              </a:lvl2pPr>
              <a:lvl3pPr marL="555625" marR="0" indent="-157163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685800" marR="0" indent="-1365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800100" marR="0" indent="-1111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Microsoft OpenJDK 17 LTS </a:t>
              </a:r>
            </a:p>
          </p:txBody>
        </p:sp>
      </p:grpSp>
      <p:grpSp>
        <p:nvGrpSpPr>
          <p:cNvPr id="6" name="Group 5" descr="Arm specific improvements">
            <a:extLst>
              <a:ext uri="{FF2B5EF4-FFF2-40B4-BE49-F238E27FC236}">
                <a16:creationId xmlns:a16="http://schemas.microsoft.com/office/drawing/2014/main" id="{910F0A22-D34F-42D1-D77C-82F2EAF1A8F6}"/>
              </a:ext>
            </a:extLst>
          </p:cNvPr>
          <p:cNvGrpSpPr/>
          <p:nvPr/>
        </p:nvGrpSpPr>
        <p:grpSpPr>
          <a:xfrm>
            <a:off x="588263" y="2897192"/>
            <a:ext cx="4390136" cy="1523494"/>
            <a:chOff x="588263" y="1421153"/>
            <a:chExt cx="4390136" cy="1523494"/>
          </a:xfrm>
        </p:grpSpPr>
        <p:sp>
          <p:nvSpPr>
            <p:cNvPr id="19" name="TextBox 7, chunk 2">
              <a:extLst>
                <a:ext uri="{FF2B5EF4-FFF2-40B4-BE49-F238E27FC236}">
                  <a16:creationId xmlns:a16="http://schemas.microsoft.com/office/drawing/2014/main" id="{32252D3D-FD55-AF32-CD2A-7CE312B3B8B5}"/>
                </a:ext>
              </a:extLst>
            </p:cNvPr>
            <p:cNvSpPr txBox="1"/>
            <p:nvPr/>
          </p:nvSpPr>
          <p:spPr>
            <a:xfrm>
              <a:off x="1112302" y="1421153"/>
              <a:ext cx="3866097" cy="1523494"/>
            </a:xfrm>
            <a:prstGeom prst="rect">
              <a:avLst/>
            </a:prstGeom>
          </p:spPr>
          <p:txBody>
            <a:bodyPr vert="horz" wrap="square" lIns="0" tIns="0" rIns="0" bIns="0" numCol="1" rtlCol="0" anchor="ctr">
              <a:spAutoFit/>
            </a:bodyPr>
            <a:lstStyle>
              <a:defPPr>
                <a:defRPr lang="en-US"/>
              </a:defPPr>
              <a:lvl1pPr marL="176213" marR="0" indent="-176213" defTabSz="932742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>
                  <a:cs typeface="Segoe UI" panose="020B0502040204020203" pitchFamily="34" charset="0"/>
                </a:defRPr>
              </a:lvl1pPr>
              <a:lvl2pPr marL="398463" marR="0" lvl="1" indent="-169863" defTabSz="932742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800" spc="0" baseline="0"/>
              </a:lvl2pPr>
              <a:lvl3pPr marL="555625" marR="0" indent="-157163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685800" marR="0" indent="-1365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800100" marR="0" indent="-1111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Arm specific improvements</a:t>
              </a:r>
            </a:p>
            <a:p>
              <a:pPr marL="176213" marR="0" lvl="0" indent="-176213" algn="l" defTabSz="914367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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Microsoft OpenJDK build toolchain takes advantage of Arm ISA 8.2+ features</a:t>
              </a:r>
            </a:p>
            <a:p>
              <a:pPr marL="175895" marR="0" lvl="0" indent="-175895" algn="l" defTabSz="914367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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Optimized Runtime to leveraging Large System Extension (LSE) switch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sp>
          <p:nvSpPr>
            <p:cNvPr id="21" name="Graphic 6">
              <a:extLst>
                <a:ext uri="{FF2B5EF4-FFF2-40B4-BE49-F238E27FC236}">
                  <a16:creationId xmlns:a16="http://schemas.microsoft.com/office/drawing/2014/main" id="{52E28D48-3E2E-ABAE-B0DE-FBA02B78AD97}"/>
                </a:ext>
              </a:extLst>
            </p:cNvPr>
            <p:cNvSpPr/>
            <p:nvPr/>
          </p:nvSpPr>
          <p:spPr>
            <a:xfrm rot="5400000" flipV="1">
              <a:off x="588263" y="1482709"/>
              <a:ext cx="310938" cy="310938"/>
            </a:xfrm>
            <a:custGeom>
              <a:avLst/>
              <a:gdLst>
                <a:gd name="connsiteX0" fmla="*/ 155469 w 310938"/>
                <a:gd name="connsiteY0" fmla="*/ 168550 h 310938"/>
                <a:gd name="connsiteX1" fmla="*/ 116602 w 310938"/>
                <a:gd name="connsiteY1" fmla="*/ 129308 h 310938"/>
                <a:gd name="connsiteX2" fmla="*/ 106885 w 310938"/>
                <a:gd name="connsiteY2" fmla="*/ 125571 h 310938"/>
                <a:gd name="connsiteX3" fmla="*/ 97542 w 310938"/>
                <a:gd name="connsiteY3" fmla="*/ 129243 h 310938"/>
                <a:gd name="connsiteX4" fmla="*/ 93431 w 310938"/>
                <a:gd name="connsiteY4" fmla="*/ 139100 h 310938"/>
                <a:gd name="connsiteX5" fmla="*/ 97542 w 310938"/>
                <a:gd name="connsiteY5" fmla="*/ 148742 h 310938"/>
                <a:gd name="connsiteX6" fmla="*/ 146126 w 310938"/>
                <a:gd name="connsiteY6" fmla="*/ 197326 h 310938"/>
                <a:gd name="connsiteX7" fmla="*/ 155367 w 310938"/>
                <a:gd name="connsiteY7" fmla="*/ 201437 h 310938"/>
                <a:gd name="connsiteX8" fmla="*/ 165186 w 310938"/>
                <a:gd name="connsiteY8" fmla="*/ 197326 h 310938"/>
                <a:gd name="connsiteX9" fmla="*/ 214144 w 310938"/>
                <a:gd name="connsiteY9" fmla="*/ 148368 h 310938"/>
                <a:gd name="connsiteX10" fmla="*/ 217737 w 310938"/>
                <a:gd name="connsiteY10" fmla="*/ 139127 h 310938"/>
                <a:gd name="connsiteX11" fmla="*/ 213770 w 310938"/>
                <a:gd name="connsiteY11" fmla="*/ 129243 h 310938"/>
                <a:gd name="connsiteX12" fmla="*/ 204053 w 310938"/>
                <a:gd name="connsiteY12" fmla="*/ 125571 h 310938"/>
                <a:gd name="connsiteX13" fmla="*/ 194710 w 310938"/>
                <a:gd name="connsiteY13" fmla="*/ 129308 h 310938"/>
                <a:gd name="connsiteX14" fmla="*/ 155469 w 310938"/>
                <a:gd name="connsiteY14" fmla="*/ 168550 h 310938"/>
                <a:gd name="connsiteX15" fmla="*/ 155298 w 310938"/>
                <a:gd name="connsiteY15" fmla="*/ 310938 h 310938"/>
                <a:gd name="connsiteX16" fmla="*/ 95120 w 310938"/>
                <a:gd name="connsiteY16" fmla="*/ 298598 h 310938"/>
                <a:gd name="connsiteX17" fmla="*/ 45729 w 310938"/>
                <a:gd name="connsiteY17" fmla="*/ 265209 h 310938"/>
                <a:gd name="connsiteX18" fmla="*/ 12340 w 310938"/>
                <a:gd name="connsiteY18" fmla="*/ 215769 h 310938"/>
                <a:gd name="connsiteX19" fmla="*/ 0 w 310938"/>
                <a:gd name="connsiteY19" fmla="*/ 155469 h 310938"/>
                <a:gd name="connsiteX20" fmla="*/ 12362 w 310938"/>
                <a:gd name="connsiteY20" fmla="*/ 94870 h 310938"/>
                <a:gd name="connsiteX21" fmla="*/ 45880 w 310938"/>
                <a:gd name="connsiteY21" fmla="*/ 45363 h 310938"/>
                <a:gd name="connsiteX22" fmla="*/ 95293 w 310938"/>
                <a:gd name="connsiteY22" fmla="*/ 12107 h 310938"/>
                <a:gd name="connsiteX23" fmla="*/ 155304 w 310938"/>
                <a:gd name="connsiteY23" fmla="*/ 0 h 310938"/>
                <a:gd name="connsiteX24" fmla="*/ 216038 w 310938"/>
                <a:gd name="connsiteY24" fmla="*/ 12107 h 310938"/>
                <a:gd name="connsiteX25" fmla="*/ 265578 w 310938"/>
                <a:gd name="connsiteY25" fmla="*/ 45368 h 310938"/>
                <a:gd name="connsiteX26" fmla="*/ 298792 w 310938"/>
                <a:gd name="connsiteY26" fmla="*/ 94942 h 310938"/>
                <a:gd name="connsiteX27" fmla="*/ 310938 w 310938"/>
                <a:gd name="connsiteY27" fmla="*/ 155672 h 310938"/>
                <a:gd name="connsiteX28" fmla="*/ 298832 w 310938"/>
                <a:gd name="connsiteY28" fmla="*/ 215765 h 310938"/>
                <a:gd name="connsiteX29" fmla="*/ 265575 w 310938"/>
                <a:gd name="connsiteY29" fmla="*/ 265067 h 310938"/>
                <a:gd name="connsiteX30" fmla="*/ 216014 w 310938"/>
                <a:gd name="connsiteY30" fmla="*/ 298576 h 310938"/>
                <a:gd name="connsiteX31" fmla="*/ 155298 w 310938"/>
                <a:gd name="connsiteY31" fmla="*/ 310938 h 31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0938" h="310938">
                  <a:moveTo>
                    <a:pt x="155469" y="168550"/>
                  </a:moveTo>
                  <a:lnTo>
                    <a:pt x="116602" y="129308"/>
                  </a:lnTo>
                  <a:cubicBezTo>
                    <a:pt x="113861" y="126817"/>
                    <a:pt x="110622" y="125571"/>
                    <a:pt x="106885" y="125571"/>
                  </a:cubicBezTo>
                  <a:cubicBezTo>
                    <a:pt x="103148" y="125571"/>
                    <a:pt x="100034" y="126795"/>
                    <a:pt x="97542" y="129243"/>
                  </a:cubicBezTo>
                  <a:cubicBezTo>
                    <a:pt x="94801" y="132127"/>
                    <a:pt x="93431" y="135413"/>
                    <a:pt x="93431" y="139100"/>
                  </a:cubicBezTo>
                  <a:cubicBezTo>
                    <a:pt x="93431" y="142788"/>
                    <a:pt x="94801" y="146002"/>
                    <a:pt x="97542" y="148742"/>
                  </a:cubicBezTo>
                  <a:lnTo>
                    <a:pt x="146126" y="197326"/>
                  </a:lnTo>
                  <a:cubicBezTo>
                    <a:pt x="148572" y="200067"/>
                    <a:pt x="151653" y="201437"/>
                    <a:pt x="155367" y="201437"/>
                  </a:cubicBezTo>
                  <a:cubicBezTo>
                    <a:pt x="159082" y="201437"/>
                    <a:pt x="162355" y="200067"/>
                    <a:pt x="165186" y="197326"/>
                  </a:cubicBezTo>
                  <a:lnTo>
                    <a:pt x="214144" y="148368"/>
                  </a:lnTo>
                  <a:cubicBezTo>
                    <a:pt x="216635" y="145922"/>
                    <a:pt x="217833" y="142842"/>
                    <a:pt x="217737" y="139127"/>
                  </a:cubicBezTo>
                  <a:cubicBezTo>
                    <a:pt x="217642" y="135413"/>
                    <a:pt x="216319" y="132118"/>
                    <a:pt x="213770" y="129243"/>
                  </a:cubicBezTo>
                  <a:cubicBezTo>
                    <a:pt x="211030" y="126795"/>
                    <a:pt x="207791" y="125571"/>
                    <a:pt x="204053" y="125571"/>
                  </a:cubicBezTo>
                  <a:cubicBezTo>
                    <a:pt x="200316" y="125571"/>
                    <a:pt x="197202" y="126817"/>
                    <a:pt x="194710" y="129308"/>
                  </a:cubicBezTo>
                  <a:lnTo>
                    <a:pt x="155469" y="168550"/>
                  </a:lnTo>
                  <a:close/>
                  <a:moveTo>
                    <a:pt x="155298" y="310938"/>
                  </a:moveTo>
                  <a:cubicBezTo>
                    <a:pt x="134075" y="310938"/>
                    <a:pt x="114016" y="306825"/>
                    <a:pt x="95120" y="298598"/>
                  </a:cubicBezTo>
                  <a:cubicBezTo>
                    <a:pt x="76225" y="290371"/>
                    <a:pt x="59761" y="279242"/>
                    <a:pt x="45729" y="265209"/>
                  </a:cubicBezTo>
                  <a:cubicBezTo>
                    <a:pt x="31697" y="251177"/>
                    <a:pt x="20567" y="234697"/>
                    <a:pt x="12340" y="215769"/>
                  </a:cubicBezTo>
                  <a:cubicBezTo>
                    <a:pt x="4113" y="196841"/>
                    <a:pt x="0" y="176741"/>
                    <a:pt x="0" y="155469"/>
                  </a:cubicBezTo>
                  <a:cubicBezTo>
                    <a:pt x="0" y="133974"/>
                    <a:pt x="4121" y="113775"/>
                    <a:pt x="12362" y="94870"/>
                  </a:cubicBezTo>
                  <a:cubicBezTo>
                    <a:pt x="20604" y="75965"/>
                    <a:pt x="31777" y="59463"/>
                    <a:pt x="45880" y="45363"/>
                  </a:cubicBezTo>
                  <a:cubicBezTo>
                    <a:pt x="59983" y="31263"/>
                    <a:pt x="76454" y="20178"/>
                    <a:pt x="95293" y="12107"/>
                  </a:cubicBezTo>
                  <a:cubicBezTo>
                    <a:pt x="114130" y="4035"/>
                    <a:pt x="134134" y="0"/>
                    <a:pt x="155304" y="0"/>
                  </a:cubicBezTo>
                  <a:cubicBezTo>
                    <a:pt x="176813" y="0"/>
                    <a:pt x="197057" y="4035"/>
                    <a:pt x="216038" y="12107"/>
                  </a:cubicBezTo>
                  <a:cubicBezTo>
                    <a:pt x="235019" y="20178"/>
                    <a:pt x="251532" y="31265"/>
                    <a:pt x="265578" y="45368"/>
                  </a:cubicBezTo>
                  <a:cubicBezTo>
                    <a:pt x="279624" y="59471"/>
                    <a:pt x="290695" y="75996"/>
                    <a:pt x="298792" y="94942"/>
                  </a:cubicBezTo>
                  <a:cubicBezTo>
                    <a:pt x="306890" y="113887"/>
                    <a:pt x="310938" y="134131"/>
                    <a:pt x="310938" y="155672"/>
                  </a:cubicBezTo>
                  <a:cubicBezTo>
                    <a:pt x="310938" y="176964"/>
                    <a:pt x="306903" y="196995"/>
                    <a:pt x="298832" y="215765"/>
                  </a:cubicBezTo>
                  <a:cubicBezTo>
                    <a:pt x="290761" y="234536"/>
                    <a:pt x="279675" y="250970"/>
                    <a:pt x="265575" y="265067"/>
                  </a:cubicBezTo>
                  <a:cubicBezTo>
                    <a:pt x="251475" y="279165"/>
                    <a:pt x="234955" y="290334"/>
                    <a:pt x="216014" y="298576"/>
                  </a:cubicBezTo>
                  <a:cubicBezTo>
                    <a:pt x="197072" y="306818"/>
                    <a:pt x="176834" y="310938"/>
                    <a:pt x="155298" y="310938"/>
                  </a:cubicBezTo>
                  <a:close/>
                </a:path>
              </a:pathLst>
            </a:custGeom>
            <a:gradFill>
              <a:gsLst>
                <a:gs pos="35000">
                  <a:srgbClr val="2A446F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3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" name="Group 2" descr="Java workloads">
            <a:extLst>
              <a:ext uri="{FF2B5EF4-FFF2-40B4-BE49-F238E27FC236}">
                <a16:creationId xmlns:a16="http://schemas.microsoft.com/office/drawing/2014/main" id="{EF7729CC-CA74-B68A-E86E-BCF1C4111D27}"/>
              </a:ext>
            </a:extLst>
          </p:cNvPr>
          <p:cNvGrpSpPr/>
          <p:nvPr/>
        </p:nvGrpSpPr>
        <p:grpSpPr>
          <a:xfrm>
            <a:off x="588263" y="4680103"/>
            <a:ext cx="4390136" cy="1638910"/>
            <a:chOff x="588263" y="1363447"/>
            <a:chExt cx="4390136" cy="1638910"/>
          </a:xfrm>
        </p:grpSpPr>
        <p:sp>
          <p:nvSpPr>
            <p:cNvPr id="4" name="TextBox 7, chunk 2">
              <a:extLst>
                <a:ext uri="{FF2B5EF4-FFF2-40B4-BE49-F238E27FC236}">
                  <a16:creationId xmlns:a16="http://schemas.microsoft.com/office/drawing/2014/main" id="{5FFF0A1D-39FC-E274-2524-02ED2D704A92}"/>
                </a:ext>
              </a:extLst>
            </p:cNvPr>
            <p:cNvSpPr txBox="1"/>
            <p:nvPr/>
          </p:nvSpPr>
          <p:spPr>
            <a:xfrm>
              <a:off x="1112303" y="1363447"/>
              <a:ext cx="3866096" cy="1638910"/>
            </a:xfrm>
            <a:prstGeom prst="rect">
              <a:avLst/>
            </a:prstGeom>
          </p:spPr>
          <p:txBody>
            <a:bodyPr vert="horz" wrap="square" lIns="0" tIns="0" rIns="0" bIns="0" numCol="1" rtlCol="0" anchor="ctr">
              <a:spAutoFit/>
            </a:bodyPr>
            <a:lstStyle>
              <a:defPPr>
                <a:defRPr lang="en-US"/>
              </a:defPPr>
              <a:lvl1pPr marL="176213" marR="0" indent="-176213" defTabSz="932742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>
                  <a:cs typeface="Segoe UI" panose="020B0502040204020203" pitchFamily="34" charset="0"/>
                </a:defRPr>
              </a:lvl1pPr>
              <a:lvl2pPr marL="398463" marR="0" lvl="1" indent="-169863" defTabSz="932742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800" spc="0" baseline="0"/>
              </a:lvl2pPr>
              <a:lvl3pPr marL="555625" marR="0" indent="-157163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685800" marR="0" indent="-1365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800100" marR="0" indent="-1111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Java workloads</a:t>
              </a:r>
            </a:p>
            <a:p>
              <a:pPr marL="176213" marR="0" lvl="0" indent="-176213" algn="l" defTabSz="914367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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MD5 re-implemented to use </a:t>
              </a: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Intrinsics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  <a:p>
              <a:pPr marL="176213" marR="0" lvl="0" indent="-176213" algn="l" defTabSz="914367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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Escape Analysis update reduces allocation pressure on the heap</a:t>
              </a:r>
            </a:p>
            <a:p>
              <a:pPr marL="176213" marR="0" lvl="0" indent="-176213" algn="l" defTabSz="914367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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Numerous fixes to the GC and JIT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A394A19E-AF98-5A61-BB28-CC5858EF2740}"/>
                </a:ext>
              </a:extLst>
            </p:cNvPr>
            <p:cNvSpPr/>
            <p:nvPr/>
          </p:nvSpPr>
          <p:spPr>
            <a:xfrm rot="5400000" flipV="1">
              <a:off x="588263" y="1425002"/>
              <a:ext cx="310938" cy="310938"/>
            </a:xfrm>
            <a:custGeom>
              <a:avLst/>
              <a:gdLst>
                <a:gd name="connsiteX0" fmla="*/ 155469 w 310938"/>
                <a:gd name="connsiteY0" fmla="*/ 168550 h 310938"/>
                <a:gd name="connsiteX1" fmla="*/ 116602 w 310938"/>
                <a:gd name="connsiteY1" fmla="*/ 129308 h 310938"/>
                <a:gd name="connsiteX2" fmla="*/ 106885 w 310938"/>
                <a:gd name="connsiteY2" fmla="*/ 125571 h 310938"/>
                <a:gd name="connsiteX3" fmla="*/ 97542 w 310938"/>
                <a:gd name="connsiteY3" fmla="*/ 129243 h 310938"/>
                <a:gd name="connsiteX4" fmla="*/ 93431 w 310938"/>
                <a:gd name="connsiteY4" fmla="*/ 139100 h 310938"/>
                <a:gd name="connsiteX5" fmla="*/ 97542 w 310938"/>
                <a:gd name="connsiteY5" fmla="*/ 148742 h 310938"/>
                <a:gd name="connsiteX6" fmla="*/ 146126 w 310938"/>
                <a:gd name="connsiteY6" fmla="*/ 197326 h 310938"/>
                <a:gd name="connsiteX7" fmla="*/ 155367 w 310938"/>
                <a:gd name="connsiteY7" fmla="*/ 201437 h 310938"/>
                <a:gd name="connsiteX8" fmla="*/ 165186 w 310938"/>
                <a:gd name="connsiteY8" fmla="*/ 197326 h 310938"/>
                <a:gd name="connsiteX9" fmla="*/ 214144 w 310938"/>
                <a:gd name="connsiteY9" fmla="*/ 148368 h 310938"/>
                <a:gd name="connsiteX10" fmla="*/ 217737 w 310938"/>
                <a:gd name="connsiteY10" fmla="*/ 139127 h 310938"/>
                <a:gd name="connsiteX11" fmla="*/ 213770 w 310938"/>
                <a:gd name="connsiteY11" fmla="*/ 129243 h 310938"/>
                <a:gd name="connsiteX12" fmla="*/ 204053 w 310938"/>
                <a:gd name="connsiteY12" fmla="*/ 125571 h 310938"/>
                <a:gd name="connsiteX13" fmla="*/ 194710 w 310938"/>
                <a:gd name="connsiteY13" fmla="*/ 129308 h 310938"/>
                <a:gd name="connsiteX14" fmla="*/ 155469 w 310938"/>
                <a:gd name="connsiteY14" fmla="*/ 168550 h 310938"/>
                <a:gd name="connsiteX15" fmla="*/ 155298 w 310938"/>
                <a:gd name="connsiteY15" fmla="*/ 310938 h 310938"/>
                <a:gd name="connsiteX16" fmla="*/ 95120 w 310938"/>
                <a:gd name="connsiteY16" fmla="*/ 298598 h 310938"/>
                <a:gd name="connsiteX17" fmla="*/ 45729 w 310938"/>
                <a:gd name="connsiteY17" fmla="*/ 265209 h 310938"/>
                <a:gd name="connsiteX18" fmla="*/ 12340 w 310938"/>
                <a:gd name="connsiteY18" fmla="*/ 215769 h 310938"/>
                <a:gd name="connsiteX19" fmla="*/ 0 w 310938"/>
                <a:gd name="connsiteY19" fmla="*/ 155469 h 310938"/>
                <a:gd name="connsiteX20" fmla="*/ 12362 w 310938"/>
                <a:gd name="connsiteY20" fmla="*/ 94870 h 310938"/>
                <a:gd name="connsiteX21" fmla="*/ 45880 w 310938"/>
                <a:gd name="connsiteY21" fmla="*/ 45363 h 310938"/>
                <a:gd name="connsiteX22" fmla="*/ 95293 w 310938"/>
                <a:gd name="connsiteY22" fmla="*/ 12107 h 310938"/>
                <a:gd name="connsiteX23" fmla="*/ 155304 w 310938"/>
                <a:gd name="connsiteY23" fmla="*/ 0 h 310938"/>
                <a:gd name="connsiteX24" fmla="*/ 216038 w 310938"/>
                <a:gd name="connsiteY24" fmla="*/ 12107 h 310938"/>
                <a:gd name="connsiteX25" fmla="*/ 265578 w 310938"/>
                <a:gd name="connsiteY25" fmla="*/ 45368 h 310938"/>
                <a:gd name="connsiteX26" fmla="*/ 298792 w 310938"/>
                <a:gd name="connsiteY26" fmla="*/ 94942 h 310938"/>
                <a:gd name="connsiteX27" fmla="*/ 310938 w 310938"/>
                <a:gd name="connsiteY27" fmla="*/ 155672 h 310938"/>
                <a:gd name="connsiteX28" fmla="*/ 298832 w 310938"/>
                <a:gd name="connsiteY28" fmla="*/ 215765 h 310938"/>
                <a:gd name="connsiteX29" fmla="*/ 265575 w 310938"/>
                <a:gd name="connsiteY29" fmla="*/ 265067 h 310938"/>
                <a:gd name="connsiteX30" fmla="*/ 216014 w 310938"/>
                <a:gd name="connsiteY30" fmla="*/ 298576 h 310938"/>
                <a:gd name="connsiteX31" fmla="*/ 155298 w 310938"/>
                <a:gd name="connsiteY31" fmla="*/ 310938 h 31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0938" h="310938">
                  <a:moveTo>
                    <a:pt x="155469" y="168550"/>
                  </a:moveTo>
                  <a:lnTo>
                    <a:pt x="116602" y="129308"/>
                  </a:lnTo>
                  <a:cubicBezTo>
                    <a:pt x="113861" y="126817"/>
                    <a:pt x="110622" y="125571"/>
                    <a:pt x="106885" y="125571"/>
                  </a:cubicBezTo>
                  <a:cubicBezTo>
                    <a:pt x="103148" y="125571"/>
                    <a:pt x="100034" y="126795"/>
                    <a:pt x="97542" y="129243"/>
                  </a:cubicBezTo>
                  <a:cubicBezTo>
                    <a:pt x="94801" y="132127"/>
                    <a:pt x="93431" y="135413"/>
                    <a:pt x="93431" y="139100"/>
                  </a:cubicBezTo>
                  <a:cubicBezTo>
                    <a:pt x="93431" y="142788"/>
                    <a:pt x="94801" y="146002"/>
                    <a:pt x="97542" y="148742"/>
                  </a:cubicBezTo>
                  <a:lnTo>
                    <a:pt x="146126" y="197326"/>
                  </a:lnTo>
                  <a:cubicBezTo>
                    <a:pt x="148572" y="200067"/>
                    <a:pt x="151653" y="201437"/>
                    <a:pt x="155367" y="201437"/>
                  </a:cubicBezTo>
                  <a:cubicBezTo>
                    <a:pt x="159082" y="201437"/>
                    <a:pt x="162355" y="200067"/>
                    <a:pt x="165186" y="197326"/>
                  </a:cubicBezTo>
                  <a:lnTo>
                    <a:pt x="214144" y="148368"/>
                  </a:lnTo>
                  <a:cubicBezTo>
                    <a:pt x="216635" y="145922"/>
                    <a:pt x="217833" y="142842"/>
                    <a:pt x="217737" y="139127"/>
                  </a:cubicBezTo>
                  <a:cubicBezTo>
                    <a:pt x="217642" y="135413"/>
                    <a:pt x="216319" y="132118"/>
                    <a:pt x="213770" y="129243"/>
                  </a:cubicBezTo>
                  <a:cubicBezTo>
                    <a:pt x="211030" y="126795"/>
                    <a:pt x="207791" y="125571"/>
                    <a:pt x="204053" y="125571"/>
                  </a:cubicBezTo>
                  <a:cubicBezTo>
                    <a:pt x="200316" y="125571"/>
                    <a:pt x="197202" y="126817"/>
                    <a:pt x="194710" y="129308"/>
                  </a:cubicBezTo>
                  <a:lnTo>
                    <a:pt x="155469" y="168550"/>
                  </a:lnTo>
                  <a:close/>
                  <a:moveTo>
                    <a:pt x="155298" y="310938"/>
                  </a:moveTo>
                  <a:cubicBezTo>
                    <a:pt x="134075" y="310938"/>
                    <a:pt x="114016" y="306825"/>
                    <a:pt x="95120" y="298598"/>
                  </a:cubicBezTo>
                  <a:cubicBezTo>
                    <a:pt x="76225" y="290371"/>
                    <a:pt x="59761" y="279242"/>
                    <a:pt x="45729" y="265209"/>
                  </a:cubicBezTo>
                  <a:cubicBezTo>
                    <a:pt x="31697" y="251177"/>
                    <a:pt x="20567" y="234697"/>
                    <a:pt x="12340" y="215769"/>
                  </a:cubicBezTo>
                  <a:cubicBezTo>
                    <a:pt x="4113" y="196841"/>
                    <a:pt x="0" y="176741"/>
                    <a:pt x="0" y="155469"/>
                  </a:cubicBezTo>
                  <a:cubicBezTo>
                    <a:pt x="0" y="133974"/>
                    <a:pt x="4121" y="113775"/>
                    <a:pt x="12362" y="94870"/>
                  </a:cubicBezTo>
                  <a:cubicBezTo>
                    <a:pt x="20604" y="75965"/>
                    <a:pt x="31777" y="59463"/>
                    <a:pt x="45880" y="45363"/>
                  </a:cubicBezTo>
                  <a:cubicBezTo>
                    <a:pt x="59983" y="31263"/>
                    <a:pt x="76454" y="20178"/>
                    <a:pt x="95293" y="12107"/>
                  </a:cubicBezTo>
                  <a:cubicBezTo>
                    <a:pt x="114130" y="4035"/>
                    <a:pt x="134134" y="0"/>
                    <a:pt x="155304" y="0"/>
                  </a:cubicBezTo>
                  <a:cubicBezTo>
                    <a:pt x="176813" y="0"/>
                    <a:pt x="197057" y="4035"/>
                    <a:pt x="216038" y="12107"/>
                  </a:cubicBezTo>
                  <a:cubicBezTo>
                    <a:pt x="235019" y="20178"/>
                    <a:pt x="251532" y="31265"/>
                    <a:pt x="265578" y="45368"/>
                  </a:cubicBezTo>
                  <a:cubicBezTo>
                    <a:pt x="279624" y="59471"/>
                    <a:pt x="290695" y="75996"/>
                    <a:pt x="298792" y="94942"/>
                  </a:cubicBezTo>
                  <a:cubicBezTo>
                    <a:pt x="306890" y="113887"/>
                    <a:pt x="310938" y="134131"/>
                    <a:pt x="310938" y="155672"/>
                  </a:cubicBezTo>
                  <a:cubicBezTo>
                    <a:pt x="310938" y="176964"/>
                    <a:pt x="306903" y="196995"/>
                    <a:pt x="298832" y="215765"/>
                  </a:cubicBezTo>
                  <a:cubicBezTo>
                    <a:pt x="290761" y="234536"/>
                    <a:pt x="279675" y="250970"/>
                    <a:pt x="265575" y="265067"/>
                  </a:cubicBezTo>
                  <a:cubicBezTo>
                    <a:pt x="251475" y="279165"/>
                    <a:pt x="234955" y="290334"/>
                    <a:pt x="216014" y="298576"/>
                  </a:cubicBezTo>
                  <a:cubicBezTo>
                    <a:pt x="197072" y="306818"/>
                    <a:pt x="176834" y="310938"/>
                    <a:pt x="155298" y="310938"/>
                  </a:cubicBezTo>
                  <a:close/>
                </a:path>
              </a:pathLst>
            </a:custGeom>
            <a:gradFill>
              <a:gsLst>
                <a:gs pos="35000">
                  <a:srgbClr val="2A446F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3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21F8DFF3-0438-6158-8CA0-E0F939B44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619804"/>
            <a:ext cx="1719508" cy="468498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AED4539-3738-6953-F330-6A25DD60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l="19838" r="15270"/>
          <a:stretch/>
        </p:blipFill>
        <p:spPr>
          <a:xfrm>
            <a:off x="5334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69337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4E49-9815-E499-2F40-AC658C2FF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Middleware and tools available</a:t>
            </a:r>
          </a:p>
        </p:txBody>
      </p:sp>
      <p:grpSp>
        <p:nvGrpSpPr>
          <p:cNvPr id="4" name="Group 3" descr="Table">
            <a:extLst>
              <a:ext uri="{FF2B5EF4-FFF2-40B4-BE49-F238E27FC236}">
                <a16:creationId xmlns:a16="http://schemas.microsoft.com/office/drawing/2014/main" id="{75786EA4-7EB5-0D89-78E8-AA194B021D20}"/>
              </a:ext>
            </a:extLst>
          </p:cNvPr>
          <p:cNvGrpSpPr/>
          <p:nvPr/>
        </p:nvGrpSpPr>
        <p:grpSpPr>
          <a:xfrm>
            <a:off x="593408" y="1433934"/>
            <a:ext cx="11009310" cy="4835104"/>
            <a:chOff x="593408" y="1433934"/>
            <a:chExt cx="11009310" cy="4835104"/>
          </a:xfrm>
        </p:grpSpPr>
        <p:grpSp>
          <p:nvGrpSpPr>
            <p:cNvPr id="8" name="Group 7" descr="Table">
              <a:extLst>
                <a:ext uri="{FF2B5EF4-FFF2-40B4-BE49-F238E27FC236}">
                  <a16:creationId xmlns:a16="http://schemas.microsoft.com/office/drawing/2014/main" id="{9D9BA0AF-C172-E344-7359-B953A7167986}"/>
                </a:ext>
              </a:extLst>
            </p:cNvPr>
            <p:cNvGrpSpPr/>
            <p:nvPr/>
          </p:nvGrpSpPr>
          <p:grpSpPr>
            <a:xfrm>
              <a:off x="593408" y="1657350"/>
              <a:ext cx="11009310" cy="4611688"/>
              <a:chOff x="593408" y="2171600"/>
              <a:chExt cx="11009310" cy="4097438"/>
            </a:xfrm>
          </p:grpSpPr>
          <p:sp>
            <p:nvSpPr>
              <p:cNvPr id="33" name="Rectangle: Top Corners Rounded 14" descr="Light: Small container front layer">
                <a:extLst>
                  <a:ext uri="{FF2B5EF4-FFF2-40B4-BE49-F238E27FC236}">
                    <a16:creationId xmlns:a16="http://schemas.microsoft.com/office/drawing/2014/main" id="{7ACA3350-AE65-6C40-9479-E5D419825CA1}"/>
                  </a:ext>
                </a:extLst>
              </p:cNvPr>
              <p:cNvSpPr/>
              <p:nvPr/>
            </p:nvSpPr>
            <p:spPr bwMode="auto">
              <a:xfrm>
                <a:off x="7656992" y="2487834"/>
                <a:ext cx="3941600" cy="3781203"/>
              </a:xfrm>
              <a:prstGeom prst="roundRect">
                <a:avLst>
                  <a:gd name="adj" fmla="val 2241"/>
                </a:avLst>
              </a:prstGeom>
              <a:solidFill>
                <a:srgbClr val="F4F3F5"/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76200" dist="63500" sx="99000" sy="99000" rotWithShape="0">
                  <a:srgbClr val="454142">
                    <a:alpha val="20000"/>
                  </a:srgbClr>
                </a:outerShdw>
              </a:effectLst>
              <a:scene3d>
                <a:camera prst="perspectiveRight" fov="2700000">
                  <a:rot lat="0" lon="21594000" rev="0"/>
                </a:camera>
                <a:lightRig rig="flat" dir="t"/>
              </a:scene3d>
              <a:sp3d>
                <a:bevelT w="0" h="38100"/>
                <a:bevelB w="0" h="0"/>
                <a:contourClr>
                  <a:srgbClr val="000000"/>
                </a:contourClr>
              </a:sp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2" name="Rectangle: Top Corners Rounded 14" descr="Light: Small container front layer">
                <a:extLst>
                  <a:ext uri="{FF2B5EF4-FFF2-40B4-BE49-F238E27FC236}">
                    <a16:creationId xmlns:a16="http://schemas.microsoft.com/office/drawing/2014/main" id="{603BCEE3-EFDB-37EA-0294-2B708F564F14}"/>
                  </a:ext>
                </a:extLst>
              </p:cNvPr>
              <p:cNvSpPr/>
              <p:nvPr/>
            </p:nvSpPr>
            <p:spPr bwMode="auto">
              <a:xfrm>
                <a:off x="2470150" y="2487834"/>
                <a:ext cx="4887123" cy="3781203"/>
              </a:xfrm>
              <a:prstGeom prst="roundRect">
                <a:avLst>
                  <a:gd name="adj" fmla="val 2304"/>
                </a:avLst>
              </a:prstGeom>
              <a:solidFill>
                <a:srgbClr val="F4F3F5"/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76200" dist="63500" sx="99000" sy="99000" rotWithShape="0">
                  <a:srgbClr val="454142">
                    <a:alpha val="20000"/>
                  </a:srgbClr>
                </a:outerShdw>
              </a:effectLst>
              <a:scene3d>
                <a:camera prst="perspectiveRight" fov="2700000">
                  <a:rot lat="0" lon="21594000" rev="0"/>
                </a:camera>
                <a:lightRig rig="flat" dir="t"/>
              </a:scene3d>
              <a:sp3d>
                <a:bevelT w="0" h="38100"/>
                <a:bevelB w="0" h="0"/>
                <a:contourClr>
                  <a:srgbClr val="000000"/>
                </a:contourClr>
              </a:sp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" name="Rectangle: Top Corners Rounded 14" descr="Light: Small container front layer">
                <a:extLst>
                  <a:ext uri="{FF2B5EF4-FFF2-40B4-BE49-F238E27FC236}">
                    <a16:creationId xmlns:a16="http://schemas.microsoft.com/office/drawing/2014/main" id="{8A7614BD-D085-4609-9EAE-1FB689F1F838}"/>
                  </a:ext>
                </a:extLst>
              </p:cNvPr>
              <p:cNvSpPr/>
              <p:nvPr/>
            </p:nvSpPr>
            <p:spPr bwMode="auto">
              <a:xfrm>
                <a:off x="593408" y="2171600"/>
                <a:ext cx="1586230" cy="4097438"/>
              </a:xfrm>
              <a:prstGeom prst="roundRect">
                <a:avLst>
                  <a:gd name="adj" fmla="val 3438"/>
                </a:avLst>
              </a:prstGeom>
              <a:solidFill>
                <a:srgbClr val="F4F3F5"/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76200" dist="63500" sx="99000" sy="99000" rotWithShape="0">
                  <a:srgbClr val="454142">
                    <a:alpha val="20000"/>
                  </a:srgbClr>
                </a:outerShdw>
              </a:effectLst>
              <a:scene3d>
                <a:camera prst="perspectiveRight" fov="2700000">
                  <a:rot lat="0" lon="21594000" rev="0"/>
                </a:camera>
                <a:lightRig rig="flat" dir="t"/>
              </a:scene3d>
              <a:sp3d>
                <a:bevelT w="0" h="38100"/>
                <a:bevelB w="0" h="0"/>
                <a:contourClr>
                  <a:srgbClr val="000000"/>
                </a:contourClr>
              </a:sp3d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5B3A81B2-288B-C070-C07F-9923BFDE026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81275" y="2571971"/>
              <a:ext cx="9021443" cy="3603502"/>
            </p:xfrm>
            <a:graphic>
              <a:graphicData uri="http://schemas.openxmlformats.org/drawingml/2006/table">
                <a:tbl>
                  <a:tblPr firstRow="1" firstCol="1" bandRow="1">
                    <a:tableStyleId>{BC89EF96-8CEA-46FF-86C4-4CE0E7609802}</a:tableStyleId>
                  </a:tblPr>
                  <a:tblGrid>
                    <a:gridCol w="5200650">
                      <a:extLst>
                        <a:ext uri="{9D8B030D-6E8A-4147-A177-3AD203B41FA5}">
                          <a16:colId xmlns:a16="http://schemas.microsoft.com/office/drawing/2014/main" val="3659220692"/>
                        </a:ext>
                      </a:extLst>
                    </a:gridCol>
                    <a:gridCol w="3820793">
                      <a:extLst>
                        <a:ext uri="{9D8B030D-6E8A-4147-A177-3AD203B41FA5}">
                          <a16:colId xmlns:a16="http://schemas.microsoft.com/office/drawing/2014/main" val="3544390997"/>
                        </a:ext>
                      </a:extLst>
                    </a:gridCol>
                  </a:tblGrid>
                  <a:tr h="405576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40% of OSS build with Clang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Delivered with v12.0. Arm64EC experimental work. 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1013374"/>
                      </a:ext>
                    </a:extLst>
                  </a:tr>
                  <a:tr h="405576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spc="-5">
                              <a:effectLst/>
                              <a:latin typeface="+mn-lt"/>
                            </a:rPr>
                            <a:t>Used by over 1m developers 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spc="-5">
                              <a:effectLst/>
                              <a:latin typeface="+mn-lt"/>
                            </a:rPr>
                            <a:t>Version 6.2 onwards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7445744"/>
                      </a:ext>
                    </a:extLst>
                  </a:tr>
                  <a:tr h="405576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spc="-5">
                              <a:effectLst/>
                              <a:latin typeface="+mn-lt"/>
                            </a:rPr>
                            <a:t>Over 30% of </a:t>
                          </a:r>
                          <a:r>
                            <a:rPr lang="en-US" sz="1200" b="0" spc="-5" err="1">
                              <a:effectLst/>
                              <a:latin typeface="+mn-lt"/>
                            </a:rPr>
                            <a:t>github</a:t>
                          </a:r>
                          <a:r>
                            <a:rPr lang="en-US" sz="1200" b="0" spc="-5">
                              <a:effectLst/>
                              <a:latin typeface="+mn-lt"/>
                            </a:rPr>
                            <a:t> projects use this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Official releases are available from </a:t>
                          </a:r>
                          <a:r>
                            <a:rPr lang="en-US" sz="1200" b="0" i="0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CMake</a:t>
                          </a: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3.24</a:t>
                          </a:r>
                          <a:endParaRPr lang="en-US" sz="1200" b="0" spc="-5">
                            <a:effectLst/>
                            <a:latin typeface="+mn-lt"/>
                          </a:endParaRP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4459560"/>
                      </a:ext>
                    </a:extLst>
                  </a:tr>
                  <a:tr h="405576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Popular test framework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Official releases are available from </a:t>
                          </a:r>
                          <a:r>
                            <a:rPr lang="en-US" sz="1200" b="0" i="0" kern="1200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Bazel</a:t>
                          </a: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5.1</a:t>
                          </a:r>
                          <a:endParaRPr lang="en-US" sz="1200" b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3064422"/>
                      </a:ext>
                    </a:extLst>
                  </a:tr>
                  <a:tr h="405576">
                    <a:tc>
                      <a:txBody>
                        <a:bodyPr/>
                        <a:lstStyle/>
                        <a:p>
                          <a:pPr marL="0" marR="0" lvl="0" indent="0" algn="l" defTabSz="68559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Used by &gt;600k developer teams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59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Available LTS in OpenSSL 3.0 and later. 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5330277"/>
                      </a:ext>
                    </a:extLst>
                  </a:tr>
                  <a:tr h="405576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+mn-lt"/>
                              <a:ea typeface="Calibri" panose="020F0502020204030204" pitchFamily="34" charset="0"/>
                            </a:rPr>
                            <a:t>&gt;880k downloads per day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latin typeface="+mn-lt"/>
                            </a:rPr>
                            <a:t>Binaries available since Oct 2022</a:t>
                          </a:r>
                          <a:endParaRPr lang="en-US" sz="1200" b="0">
                            <a:effectLst/>
                            <a:latin typeface="+mn-lt"/>
                            <a:ea typeface="Calibri" panose="020F0502020204030204" pitchFamily="34" charset="0"/>
                          </a:endParaRP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3144143"/>
                      </a:ext>
                    </a:extLst>
                  </a:tr>
                  <a:tr h="405576">
                    <a:tc>
                      <a:txBody>
                        <a:bodyPr/>
                        <a:lstStyle/>
                        <a:p>
                          <a:pPr marL="0" marR="0" lvl="0" indent="0" algn="l" defTabSz="68559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Common dependency for algorithm functions in popular apps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59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Build from source versions v0.3.21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0853675"/>
                      </a:ext>
                    </a:extLst>
                  </a:tr>
                  <a:tr h="405576">
                    <a:tc>
                      <a:txBody>
                        <a:bodyPr/>
                        <a:lstStyle/>
                        <a:p>
                          <a:pPr marL="0" marR="0" lvl="0" indent="0" algn="l" defTabSz="68559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Used by &gt;8m developers 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59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Arm installer is available from python 3.11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2593654"/>
                      </a:ext>
                    </a:extLst>
                  </a:tr>
                  <a:tr h="405576">
                    <a:tc>
                      <a:txBody>
                        <a:bodyPr/>
                        <a:lstStyle/>
                        <a:p>
                          <a:pPr marL="0" marR="0" lvl="0" indent="0" algn="l" defTabSz="68559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Popular Windows installer tool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59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dotnet tool install --global </a:t>
                          </a:r>
                          <a:r>
                            <a:rPr lang="en-US" sz="1200" b="0" i="0" u="none" strike="noStrike" cap="none" err="1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wix</a:t>
                          </a:r>
                          <a:r>
                            <a:rPr lang="en-US" sz="1200" b="0" i="0" u="none" strike="noStrike" cap="none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 --version 4.0.0</a:t>
                          </a:r>
                          <a:endParaRPr lang="en-US" sz="1200" b="0" i="0" kern="120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5116632"/>
                      </a:ext>
                    </a:extLst>
                  </a:tr>
                  <a:tr h="405576">
                    <a:tc>
                      <a:txBody>
                        <a:bodyPr/>
                        <a:lstStyle/>
                        <a:p>
                          <a:pPr marL="0" marR="0" lvl="0" indent="0" algn="l" defTabSz="68559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Commonly used with over 11m downloads per year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59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V20.0.0 delivered in April</a:t>
                          </a:r>
                        </a:p>
                      </a:txBody>
                      <a:tcPr marL="182880" marT="45684" marB="45684" anchor="ctr">
                        <a:lnL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2945626"/>
                      </a:ext>
                    </a:extLst>
                  </a:tr>
                </a:tbl>
              </a:graphicData>
            </a:graphic>
          </p:graphicFrame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76E40D-F67E-3864-591D-5940893430A5}"/>
                  </a:ext>
                </a:extLst>
              </p:cNvPr>
              <p:cNvSpPr txBox="1"/>
              <p:nvPr/>
            </p:nvSpPr>
            <p:spPr>
              <a:xfrm>
                <a:off x="728813" y="2581898"/>
                <a:ext cx="1183243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LLVM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E2FA3-C328-ED0C-4C22-F64B57C6D1C8}"/>
                  </a:ext>
                </a:extLst>
              </p:cNvPr>
              <p:cNvSpPr txBox="1"/>
              <p:nvPr/>
            </p:nvSpPr>
            <p:spPr>
              <a:xfrm>
                <a:off x="728813" y="2943565"/>
                <a:ext cx="1183243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Qt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8F48DE-C44E-71D4-9ECB-47AE619D38C6}"/>
                  </a:ext>
                </a:extLst>
              </p:cNvPr>
              <p:cNvSpPr txBox="1"/>
              <p:nvPr/>
            </p:nvSpPr>
            <p:spPr>
              <a:xfrm>
                <a:off x="728813" y="3305232"/>
                <a:ext cx="1183243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CMake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D35BED-F712-1EB8-4811-7DFF10EB8E5F}"/>
                  </a:ext>
                </a:extLst>
              </p:cNvPr>
              <p:cNvSpPr txBox="1"/>
              <p:nvPr/>
            </p:nvSpPr>
            <p:spPr>
              <a:xfrm>
                <a:off x="728813" y="3666899"/>
                <a:ext cx="1183243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Bazel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F48478-898B-1460-0A9D-50B78775B932}"/>
                  </a:ext>
                </a:extLst>
              </p:cNvPr>
              <p:cNvSpPr txBox="1"/>
              <p:nvPr/>
            </p:nvSpPr>
            <p:spPr>
              <a:xfrm>
                <a:off x="728813" y="4028566"/>
                <a:ext cx="1183243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OpenSSL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E08F71-7969-389B-47FD-259A91482E53}"/>
                  </a:ext>
                </a:extLst>
              </p:cNvPr>
              <p:cNvSpPr txBox="1"/>
              <p:nvPr/>
            </p:nvSpPr>
            <p:spPr>
              <a:xfrm>
                <a:off x="728813" y="4390233"/>
                <a:ext cx="1183243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VLC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3D8E2C-764B-6E5C-C248-82E8D0125C89}"/>
                  </a:ext>
                </a:extLst>
              </p:cNvPr>
              <p:cNvSpPr txBox="1"/>
              <p:nvPr/>
            </p:nvSpPr>
            <p:spPr>
              <a:xfrm>
                <a:off x="728813" y="4751900"/>
                <a:ext cx="1183243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OpenBLAS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E49F6E-2474-A707-F0D1-C5AC74B1DE63}"/>
                  </a:ext>
                </a:extLst>
              </p:cNvPr>
              <p:cNvSpPr txBox="1"/>
              <p:nvPr/>
            </p:nvSpPr>
            <p:spPr>
              <a:xfrm>
                <a:off x="728813" y="5113567"/>
                <a:ext cx="1183243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Python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C090AD-66A8-C826-5BF3-FD8BD481B2DF}"/>
                  </a:ext>
                </a:extLst>
              </p:cNvPr>
              <p:cNvSpPr txBox="1"/>
              <p:nvPr/>
            </p:nvSpPr>
            <p:spPr>
              <a:xfrm>
                <a:off x="728813" y="5475234"/>
                <a:ext cx="1183243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WiX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C72E32-B443-098A-9B06-6C54B1CCD26A}"/>
                  </a:ext>
                </a:extLst>
              </p:cNvPr>
              <p:cNvSpPr txBox="1"/>
              <p:nvPr/>
            </p:nvSpPr>
            <p:spPr>
              <a:xfrm>
                <a:off x="728813" y="5836903"/>
                <a:ext cx="1183243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Node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B1C82D3-40EE-6A22-F915-636FEAAF15BC}"/>
                  </a:ext>
                </a:extLst>
              </p:cNvPr>
              <p:cNvGrpSpPr/>
              <p:nvPr/>
            </p:nvGrpSpPr>
            <p:grpSpPr>
              <a:xfrm>
                <a:off x="593409" y="2916620"/>
                <a:ext cx="1586229" cy="2893336"/>
                <a:chOff x="880533" y="2446498"/>
                <a:chExt cx="10722187" cy="2893336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7990545-2776-7BB6-9E0B-532A4427C2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5339834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A096D8E-6B85-9024-66BE-3AC7EF443D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4978167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DE1FE9EC-C8D1-66FE-8B2F-AC43543F54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4616500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C37AB688-6346-AEF0-2A0E-26EEE62EF1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4254833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CFF9D55-BCE5-97C7-0E06-A256FFD07B2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3893166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81297C6-05B2-CA7B-83E3-7EB49A94E1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3531499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360559C-8A50-BF2E-5123-3CF221C2E0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3169832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BF1DA59-77DF-E4A4-76C5-8D986E8D8C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2808165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3DFC80B-882F-0653-A5D1-9AD0D59564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2446498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FEFD19F-CC15-3754-D6BD-17443C0444A5}"/>
                  </a:ext>
                </a:extLst>
              </p:cNvPr>
              <p:cNvGrpSpPr/>
              <p:nvPr/>
            </p:nvGrpSpPr>
            <p:grpSpPr>
              <a:xfrm>
                <a:off x="2475231" y="2916620"/>
                <a:ext cx="4877916" cy="2893336"/>
                <a:chOff x="880533" y="2446498"/>
                <a:chExt cx="10722187" cy="2893336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B5D99FF-6467-FA31-F521-621C7B518D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5339834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8629077-250D-88DF-93F4-478AC54087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4978167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0AED45E-770B-3CBC-255A-3051E287F2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4616500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350E262-9A01-C089-FF5A-CFFB0D9F11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4254833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E5187E30-D400-6FC0-40E3-280704F948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3893166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F8C20E18-E61C-F5CA-DD36-46BAC8C160C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3531499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61259240-FF83-3715-AA85-F0DEC16F7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3169832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731BE630-7F54-4D58-E2F5-AA4CFB5CAC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2808165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1C09256-1609-2345-63EC-0DA2C970456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2446498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848894A-AF5E-3CFF-BBB3-6D47DCB08EFD}"/>
                  </a:ext>
                </a:extLst>
              </p:cNvPr>
              <p:cNvGrpSpPr/>
              <p:nvPr/>
            </p:nvGrpSpPr>
            <p:grpSpPr>
              <a:xfrm>
                <a:off x="7656990" y="2916620"/>
                <a:ext cx="3941601" cy="2893336"/>
                <a:chOff x="880533" y="2446498"/>
                <a:chExt cx="10722187" cy="2893336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65B4CA2-ECA8-7433-F049-79FCFD5628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5339834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0361FF7-7BFE-57DE-EA10-12F9390EEA3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4978167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6255B2A-F7E6-286B-6D34-BFBF8A107D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4616500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528D5EA-8A1E-6F63-D14E-505CDDB255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4254833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554C717-F868-6BCF-90FC-CA20F2E3FD4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3893166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847477B1-1D4D-1122-B24E-CCA278E219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3531499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488495F-F7ED-0425-13C4-C90B381B49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3169832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4D31AF4-2775-DA31-2D1F-56B05B9495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2808165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1D781DD-5A92-6C19-CA0C-B93D23D9F2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33" y="2446498"/>
                  <a:ext cx="10722187" cy="0"/>
                </a:xfrm>
                <a:prstGeom prst="line">
                  <a:avLst/>
                </a:prstGeom>
                <a:ln w="19050" cap="flat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Text Placeholder 6">
              <a:extLst>
                <a:ext uri="{FF2B5EF4-FFF2-40B4-BE49-F238E27FC236}">
                  <a16:creationId xmlns:a16="http://schemas.microsoft.com/office/drawing/2014/main" id="{28F36331-943B-4547-AE95-504649A8492E}"/>
                </a:ext>
              </a:extLst>
            </p:cNvPr>
            <p:cNvSpPr txBox="1">
              <a:spLocks/>
            </p:cNvSpPr>
            <p:nvPr/>
          </p:nvSpPr>
          <p:spPr>
            <a:xfrm>
              <a:off x="772478" y="1433934"/>
              <a:ext cx="1228090" cy="4371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35000">
                  <a:srgbClr val="2A446F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vert="horz" wrap="square" lIns="210312" tIns="18288" rIns="210312" bIns="45720" rtlCol="0" anchor="ctr" anchorCtr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73563">
                        <a:srgbClr val="FFFFFF"/>
                      </a:gs>
                      <a:gs pos="54023">
                        <a:srgbClr val="FFFFFF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Project</a:t>
              </a:r>
            </a:p>
          </p:txBody>
        </p:sp>
      </p:grpSp>
      <p:sp>
        <p:nvSpPr>
          <p:cNvPr id="7" name="Text Placeholder 6">
            <a:hlinkClick r:id="rId3"/>
            <a:extLst>
              <a:ext uri="{FF2B5EF4-FFF2-40B4-BE49-F238E27FC236}">
                <a16:creationId xmlns:a16="http://schemas.microsoft.com/office/drawing/2014/main" id="{1ABBDC4D-A67D-0B9C-708D-BA95120190E8}"/>
              </a:ext>
            </a:extLst>
          </p:cNvPr>
          <p:cNvSpPr txBox="1">
            <a:spLocks/>
          </p:cNvSpPr>
          <p:nvPr/>
        </p:nvSpPr>
        <p:spPr>
          <a:xfrm>
            <a:off x="9070975" y="472360"/>
            <a:ext cx="2538413" cy="5236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2A446F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vert="horz" wrap="square" lIns="210312" tIns="18288" rIns="210312" bIns="45720" rtlCol="0" anchor="ctr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73563">
                      <a:srgbClr val="FFFFFF"/>
                    </a:gs>
                    <a:gs pos="54023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aka.ms/</a:t>
            </a:r>
            <a:r>
              <a:rPr kumimoji="0" lang="en-US" sz="2000" b="0" i="0" u="none" strike="noStrike" kern="1200" cap="none" spc="0" normalizeH="0" baseline="0" noProof="0" err="1">
                <a:ln w="3175">
                  <a:noFill/>
                </a:ln>
                <a:gradFill>
                  <a:gsLst>
                    <a:gs pos="73563">
                      <a:srgbClr val="FFFFFF"/>
                    </a:gs>
                    <a:gs pos="54023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ArmOSS</a:t>
            </a:r>
            <a:endParaRPr kumimoji="0" lang="en-US" sz="2000" b="0" i="0" u="none" strike="noStrike" kern="1200" cap="none" spc="0" normalizeH="0" baseline="0" noProof="0">
              <a:ln w="3175">
                <a:noFill/>
              </a:ln>
              <a:gradFill>
                <a:gsLst>
                  <a:gs pos="73563">
                    <a:srgbClr val="FFFFFF"/>
                  </a:gs>
                  <a:gs pos="54023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58AE063-EF69-0A51-3C68-B328ED948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5334000" y="0"/>
            <a:ext cx="6858000" cy="6858000"/>
          </a:xfrm>
        </p:spPr>
      </p:pic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8AB5BCD4-6F88-BDF4-BCBF-E3FB7A05B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0" y="1972733"/>
            <a:ext cx="5335588" cy="4296305"/>
          </a:xfrm>
          <a:prstGeom prst="roundRect">
            <a:avLst>
              <a:gd name="adj" fmla="val 1934"/>
            </a:avLst>
          </a:prstGeom>
          <a:solidFill>
            <a:srgbClr val="F4F3F5"/>
          </a:solid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4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3A258-80B3-6BA1-509B-98440F56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29736"/>
            <a:ext cx="4158362" cy="1107996"/>
          </a:xfrm>
        </p:spPr>
        <p:txBody>
          <a:bodyPr/>
          <a:lstStyle/>
          <a:p>
            <a:r>
              <a:rPr lang="en-US" dirty="0"/>
              <a:t>Windows </a:t>
            </a:r>
            <a:br>
              <a:rPr lang="en-US" dirty="0"/>
            </a:br>
            <a:r>
              <a:rPr lang="en-US" dirty="0"/>
              <a:t>Dev Kit 2023</a:t>
            </a:r>
          </a:p>
        </p:txBody>
      </p:sp>
      <p:grpSp>
        <p:nvGrpSpPr>
          <p:cNvPr id="21" name="Group 20" descr="32GB LPDDR4x RAM">
            <a:extLst>
              <a:ext uri="{FF2B5EF4-FFF2-40B4-BE49-F238E27FC236}">
                <a16:creationId xmlns:a16="http://schemas.microsoft.com/office/drawing/2014/main" id="{A8EBEF0A-48E6-2D2E-0FE2-AE6917A08B1C}"/>
              </a:ext>
            </a:extLst>
          </p:cNvPr>
          <p:cNvGrpSpPr/>
          <p:nvPr/>
        </p:nvGrpSpPr>
        <p:grpSpPr>
          <a:xfrm>
            <a:off x="922468" y="2291987"/>
            <a:ext cx="4411532" cy="363946"/>
            <a:chOff x="922468" y="2291987"/>
            <a:chExt cx="4411532" cy="363946"/>
          </a:xfrm>
        </p:grpSpPr>
        <p:sp>
          <p:nvSpPr>
            <p:cNvPr id="5" name="Graphic 6">
              <a:extLst>
                <a:ext uri="{FF2B5EF4-FFF2-40B4-BE49-F238E27FC236}">
                  <a16:creationId xmlns:a16="http://schemas.microsoft.com/office/drawing/2014/main" id="{48681919-2C26-B7F4-FA1F-B745714728FC}"/>
                </a:ext>
              </a:extLst>
            </p:cNvPr>
            <p:cNvSpPr/>
            <p:nvPr/>
          </p:nvSpPr>
          <p:spPr>
            <a:xfrm rot="5400000" flipV="1">
              <a:off x="922468" y="2316069"/>
              <a:ext cx="315782" cy="315782"/>
            </a:xfrm>
            <a:custGeom>
              <a:avLst/>
              <a:gdLst>
                <a:gd name="connsiteX0" fmla="*/ 155469 w 310938"/>
                <a:gd name="connsiteY0" fmla="*/ 168550 h 310938"/>
                <a:gd name="connsiteX1" fmla="*/ 116602 w 310938"/>
                <a:gd name="connsiteY1" fmla="*/ 129308 h 310938"/>
                <a:gd name="connsiteX2" fmla="*/ 106885 w 310938"/>
                <a:gd name="connsiteY2" fmla="*/ 125571 h 310938"/>
                <a:gd name="connsiteX3" fmla="*/ 97542 w 310938"/>
                <a:gd name="connsiteY3" fmla="*/ 129243 h 310938"/>
                <a:gd name="connsiteX4" fmla="*/ 93431 w 310938"/>
                <a:gd name="connsiteY4" fmla="*/ 139100 h 310938"/>
                <a:gd name="connsiteX5" fmla="*/ 97542 w 310938"/>
                <a:gd name="connsiteY5" fmla="*/ 148742 h 310938"/>
                <a:gd name="connsiteX6" fmla="*/ 146126 w 310938"/>
                <a:gd name="connsiteY6" fmla="*/ 197326 h 310938"/>
                <a:gd name="connsiteX7" fmla="*/ 155367 w 310938"/>
                <a:gd name="connsiteY7" fmla="*/ 201437 h 310938"/>
                <a:gd name="connsiteX8" fmla="*/ 165186 w 310938"/>
                <a:gd name="connsiteY8" fmla="*/ 197326 h 310938"/>
                <a:gd name="connsiteX9" fmla="*/ 214144 w 310938"/>
                <a:gd name="connsiteY9" fmla="*/ 148368 h 310938"/>
                <a:gd name="connsiteX10" fmla="*/ 217737 w 310938"/>
                <a:gd name="connsiteY10" fmla="*/ 139127 h 310938"/>
                <a:gd name="connsiteX11" fmla="*/ 213770 w 310938"/>
                <a:gd name="connsiteY11" fmla="*/ 129243 h 310938"/>
                <a:gd name="connsiteX12" fmla="*/ 204053 w 310938"/>
                <a:gd name="connsiteY12" fmla="*/ 125571 h 310938"/>
                <a:gd name="connsiteX13" fmla="*/ 194710 w 310938"/>
                <a:gd name="connsiteY13" fmla="*/ 129308 h 310938"/>
                <a:gd name="connsiteX14" fmla="*/ 155469 w 310938"/>
                <a:gd name="connsiteY14" fmla="*/ 168550 h 310938"/>
                <a:gd name="connsiteX15" fmla="*/ 155298 w 310938"/>
                <a:gd name="connsiteY15" fmla="*/ 310938 h 310938"/>
                <a:gd name="connsiteX16" fmla="*/ 95120 w 310938"/>
                <a:gd name="connsiteY16" fmla="*/ 298598 h 310938"/>
                <a:gd name="connsiteX17" fmla="*/ 45729 w 310938"/>
                <a:gd name="connsiteY17" fmla="*/ 265209 h 310938"/>
                <a:gd name="connsiteX18" fmla="*/ 12340 w 310938"/>
                <a:gd name="connsiteY18" fmla="*/ 215769 h 310938"/>
                <a:gd name="connsiteX19" fmla="*/ 0 w 310938"/>
                <a:gd name="connsiteY19" fmla="*/ 155469 h 310938"/>
                <a:gd name="connsiteX20" fmla="*/ 12362 w 310938"/>
                <a:gd name="connsiteY20" fmla="*/ 94870 h 310938"/>
                <a:gd name="connsiteX21" fmla="*/ 45880 w 310938"/>
                <a:gd name="connsiteY21" fmla="*/ 45363 h 310938"/>
                <a:gd name="connsiteX22" fmla="*/ 95293 w 310938"/>
                <a:gd name="connsiteY22" fmla="*/ 12107 h 310938"/>
                <a:gd name="connsiteX23" fmla="*/ 155304 w 310938"/>
                <a:gd name="connsiteY23" fmla="*/ 0 h 310938"/>
                <a:gd name="connsiteX24" fmla="*/ 216038 w 310938"/>
                <a:gd name="connsiteY24" fmla="*/ 12107 h 310938"/>
                <a:gd name="connsiteX25" fmla="*/ 265578 w 310938"/>
                <a:gd name="connsiteY25" fmla="*/ 45368 h 310938"/>
                <a:gd name="connsiteX26" fmla="*/ 298792 w 310938"/>
                <a:gd name="connsiteY26" fmla="*/ 94942 h 310938"/>
                <a:gd name="connsiteX27" fmla="*/ 310938 w 310938"/>
                <a:gd name="connsiteY27" fmla="*/ 155672 h 310938"/>
                <a:gd name="connsiteX28" fmla="*/ 298832 w 310938"/>
                <a:gd name="connsiteY28" fmla="*/ 215765 h 310938"/>
                <a:gd name="connsiteX29" fmla="*/ 265575 w 310938"/>
                <a:gd name="connsiteY29" fmla="*/ 265067 h 310938"/>
                <a:gd name="connsiteX30" fmla="*/ 216014 w 310938"/>
                <a:gd name="connsiteY30" fmla="*/ 298576 h 310938"/>
                <a:gd name="connsiteX31" fmla="*/ 155298 w 310938"/>
                <a:gd name="connsiteY31" fmla="*/ 310938 h 31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0938" h="310938">
                  <a:moveTo>
                    <a:pt x="155469" y="168550"/>
                  </a:moveTo>
                  <a:lnTo>
                    <a:pt x="116602" y="129308"/>
                  </a:lnTo>
                  <a:cubicBezTo>
                    <a:pt x="113861" y="126817"/>
                    <a:pt x="110622" y="125571"/>
                    <a:pt x="106885" y="125571"/>
                  </a:cubicBezTo>
                  <a:cubicBezTo>
                    <a:pt x="103148" y="125571"/>
                    <a:pt x="100034" y="126795"/>
                    <a:pt x="97542" y="129243"/>
                  </a:cubicBezTo>
                  <a:cubicBezTo>
                    <a:pt x="94801" y="132127"/>
                    <a:pt x="93431" y="135413"/>
                    <a:pt x="93431" y="139100"/>
                  </a:cubicBezTo>
                  <a:cubicBezTo>
                    <a:pt x="93431" y="142788"/>
                    <a:pt x="94801" y="146002"/>
                    <a:pt x="97542" y="148742"/>
                  </a:cubicBezTo>
                  <a:lnTo>
                    <a:pt x="146126" y="197326"/>
                  </a:lnTo>
                  <a:cubicBezTo>
                    <a:pt x="148572" y="200067"/>
                    <a:pt x="151653" y="201437"/>
                    <a:pt x="155367" y="201437"/>
                  </a:cubicBezTo>
                  <a:cubicBezTo>
                    <a:pt x="159082" y="201437"/>
                    <a:pt x="162355" y="200067"/>
                    <a:pt x="165186" y="197326"/>
                  </a:cubicBezTo>
                  <a:lnTo>
                    <a:pt x="214144" y="148368"/>
                  </a:lnTo>
                  <a:cubicBezTo>
                    <a:pt x="216635" y="145922"/>
                    <a:pt x="217833" y="142842"/>
                    <a:pt x="217737" y="139127"/>
                  </a:cubicBezTo>
                  <a:cubicBezTo>
                    <a:pt x="217642" y="135413"/>
                    <a:pt x="216319" y="132118"/>
                    <a:pt x="213770" y="129243"/>
                  </a:cubicBezTo>
                  <a:cubicBezTo>
                    <a:pt x="211030" y="126795"/>
                    <a:pt x="207791" y="125571"/>
                    <a:pt x="204053" y="125571"/>
                  </a:cubicBezTo>
                  <a:cubicBezTo>
                    <a:pt x="200316" y="125571"/>
                    <a:pt x="197202" y="126817"/>
                    <a:pt x="194710" y="129308"/>
                  </a:cubicBezTo>
                  <a:lnTo>
                    <a:pt x="155469" y="168550"/>
                  </a:lnTo>
                  <a:close/>
                  <a:moveTo>
                    <a:pt x="155298" y="310938"/>
                  </a:moveTo>
                  <a:cubicBezTo>
                    <a:pt x="134075" y="310938"/>
                    <a:pt x="114016" y="306825"/>
                    <a:pt x="95120" y="298598"/>
                  </a:cubicBezTo>
                  <a:cubicBezTo>
                    <a:pt x="76225" y="290371"/>
                    <a:pt x="59761" y="279242"/>
                    <a:pt x="45729" y="265209"/>
                  </a:cubicBezTo>
                  <a:cubicBezTo>
                    <a:pt x="31697" y="251177"/>
                    <a:pt x="20567" y="234697"/>
                    <a:pt x="12340" y="215769"/>
                  </a:cubicBezTo>
                  <a:cubicBezTo>
                    <a:pt x="4113" y="196841"/>
                    <a:pt x="0" y="176741"/>
                    <a:pt x="0" y="155469"/>
                  </a:cubicBezTo>
                  <a:cubicBezTo>
                    <a:pt x="0" y="133974"/>
                    <a:pt x="4121" y="113775"/>
                    <a:pt x="12362" y="94870"/>
                  </a:cubicBezTo>
                  <a:cubicBezTo>
                    <a:pt x="20604" y="75965"/>
                    <a:pt x="31777" y="59463"/>
                    <a:pt x="45880" y="45363"/>
                  </a:cubicBezTo>
                  <a:cubicBezTo>
                    <a:pt x="59983" y="31263"/>
                    <a:pt x="76454" y="20178"/>
                    <a:pt x="95293" y="12107"/>
                  </a:cubicBezTo>
                  <a:cubicBezTo>
                    <a:pt x="114130" y="4035"/>
                    <a:pt x="134134" y="0"/>
                    <a:pt x="155304" y="0"/>
                  </a:cubicBezTo>
                  <a:cubicBezTo>
                    <a:pt x="176813" y="0"/>
                    <a:pt x="197057" y="4035"/>
                    <a:pt x="216038" y="12107"/>
                  </a:cubicBezTo>
                  <a:cubicBezTo>
                    <a:pt x="235019" y="20178"/>
                    <a:pt x="251532" y="31265"/>
                    <a:pt x="265578" y="45368"/>
                  </a:cubicBezTo>
                  <a:cubicBezTo>
                    <a:pt x="279624" y="59471"/>
                    <a:pt x="290695" y="75996"/>
                    <a:pt x="298792" y="94942"/>
                  </a:cubicBezTo>
                  <a:cubicBezTo>
                    <a:pt x="306890" y="113887"/>
                    <a:pt x="310938" y="134131"/>
                    <a:pt x="310938" y="155672"/>
                  </a:cubicBezTo>
                  <a:cubicBezTo>
                    <a:pt x="310938" y="176964"/>
                    <a:pt x="306903" y="196995"/>
                    <a:pt x="298832" y="215765"/>
                  </a:cubicBezTo>
                  <a:cubicBezTo>
                    <a:pt x="290761" y="234536"/>
                    <a:pt x="279675" y="250970"/>
                    <a:pt x="265575" y="265067"/>
                  </a:cubicBezTo>
                  <a:cubicBezTo>
                    <a:pt x="251475" y="279165"/>
                    <a:pt x="234955" y="290334"/>
                    <a:pt x="216014" y="298576"/>
                  </a:cubicBezTo>
                  <a:cubicBezTo>
                    <a:pt x="197072" y="306818"/>
                    <a:pt x="176834" y="310938"/>
                    <a:pt x="155298" y="310938"/>
                  </a:cubicBezTo>
                  <a:close/>
                </a:path>
              </a:pathLst>
            </a:custGeom>
            <a:gradFill>
              <a:gsLst>
                <a:gs pos="35000">
                  <a:srgbClr val="2A446F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3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A48AA3-DDDB-39D0-5B1D-6E363382B961}"/>
                </a:ext>
              </a:extLst>
            </p:cNvPr>
            <p:cNvSpPr txBox="1"/>
            <p:nvPr/>
          </p:nvSpPr>
          <p:spPr>
            <a:xfrm>
              <a:off x="1428750" y="2291987"/>
              <a:ext cx="3905250" cy="363946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32GB LPDDR4x RAM </a:t>
              </a:r>
            </a:p>
          </p:txBody>
        </p:sp>
      </p:grpSp>
      <p:grpSp>
        <p:nvGrpSpPr>
          <p:cNvPr id="20" name="Group 19" descr="512GB fast NVMe storage">
            <a:extLst>
              <a:ext uri="{FF2B5EF4-FFF2-40B4-BE49-F238E27FC236}">
                <a16:creationId xmlns:a16="http://schemas.microsoft.com/office/drawing/2014/main" id="{EE223F9F-FE5D-49C0-00A1-F968D7BD6EE5}"/>
              </a:ext>
            </a:extLst>
          </p:cNvPr>
          <p:cNvGrpSpPr/>
          <p:nvPr/>
        </p:nvGrpSpPr>
        <p:grpSpPr>
          <a:xfrm>
            <a:off x="922468" y="2808159"/>
            <a:ext cx="4411532" cy="363946"/>
            <a:chOff x="922468" y="2873012"/>
            <a:chExt cx="4411532" cy="363946"/>
          </a:xfrm>
        </p:grpSpPr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9A4157C7-6841-047F-3EFA-69B23469F066}"/>
                </a:ext>
              </a:extLst>
            </p:cNvPr>
            <p:cNvSpPr/>
            <p:nvPr/>
          </p:nvSpPr>
          <p:spPr>
            <a:xfrm rot="5400000" flipV="1">
              <a:off x="922468" y="2897094"/>
              <a:ext cx="315782" cy="315782"/>
            </a:xfrm>
            <a:custGeom>
              <a:avLst/>
              <a:gdLst>
                <a:gd name="connsiteX0" fmla="*/ 155469 w 310938"/>
                <a:gd name="connsiteY0" fmla="*/ 168550 h 310938"/>
                <a:gd name="connsiteX1" fmla="*/ 116602 w 310938"/>
                <a:gd name="connsiteY1" fmla="*/ 129308 h 310938"/>
                <a:gd name="connsiteX2" fmla="*/ 106885 w 310938"/>
                <a:gd name="connsiteY2" fmla="*/ 125571 h 310938"/>
                <a:gd name="connsiteX3" fmla="*/ 97542 w 310938"/>
                <a:gd name="connsiteY3" fmla="*/ 129243 h 310938"/>
                <a:gd name="connsiteX4" fmla="*/ 93431 w 310938"/>
                <a:gd name="connsiteY4" fmla="*/ 139100 h 310938"/>
                <a:gd name="connsiteX5" fmla="*/ 97542 w 310938"/>
                <a:gd name="connsiteY5" fmla="*/ 148742 h 310938"/>
                <a:gd name="connsiteX6" fmla="*/ 146126 w 310938"/>
                <a:gd name="connsiteY6" fmla="*/ 197326 h 310938"/>
                <a:gd name="connsiteX7" fmla="*/ 155367 w 310938"/>
                <a:gd name="connsiteY7" fmla="*/ 201437 h 310938"/>
                <a:gd name="connsiteX8" fmla="*/ 165186 w 310938"/>
                <a:gd name="connsiteY8" fmla="*/ 197326 h 310938"/>
                <a:gd name="connsiteX9" fmla="*/ 214144 w 310938"/>
                <a:gd name="connsiteY9" fmla="*/ 148368 h 310938"/>
                <a:gd name="connsiteX10" fmla="*/ 217737 w 310938"/>
                <a:gd name="connsiteY10" fmla="*/ 139127 h 310938"/>
                <a:gd name="connsiteX11" fmla="*/ 213770 w 310938"/>
                <a:gd name="connsiteY11" fmla="*/ 129243 h 310938"/>
                <a:gd name="connsiteX12" fmla="*/ 204053 w 310938"/>
                <a:gd name="connsiteY12" fmla="*/ 125571 h 310938"/>
                <a:gd name="connsiteX13" fmla="*/ 194710 w 310938"/>
                <a:gd name="connsiteY13" fmla="*/ 129308 h 310938"/>
                <a:gd name="connsiteX14" fmla="*/ 155469 w 310938"/>
                <a:gd name="connsiteY14" fmla="*/ 168550 h 310938"/>
                <a:gd name="connsiteX15" fmla="*/ 155298 w 310938"/>
                <a:gd name="connsiteY15" fmla="*/ 310938 h 310938"/>
                <a:gd name="connsiteX16" fmla="*/ 95120 w 310938"/>
                <a:gd name="connsiteY16" fmla="*/ 298598 h 310938"/>
                <a:gd name="connsiteX17" fmla="*/ 45729 w 310938"/>
                <a:gd name="connsiteY17" fmla="*/ 265209 h 310938"/>
                <a:gd name="connsiteX18" fmla="*/ 12340 w 310938"/>
                <a:gd name="connsiteY18" fmla="*/ 215769 h 310938"/>
                <a:gd name="connsiteX19" fmla="*/ 0 w 310938"/>
                <a:gd name="connsiteY19" fmla="*/ 155469 h 310938"/>
                <a:gd name="connsiteX20" fmla="*/ 12362 w 310938"/>
                <a:gd name="connsiteY20" fmla="*/ 94870 h 310938"/>
                <a:gd name="connsiteX21" fmla="*/ 45880 w 310938"/>
                <a:gd name="connsiteY21" fmla="*/ 45363 h 310938"/>
                <a:gd name="connsiteX22" fmla="*/ 95293 w 310938"/>
                <a:gd name="connsiteY22" fmla="*/ 12107 h 310938"/>
                <a:gd name="connsiteX23" fmla="*/ 155304 w 310938"/>
                <a:gd name="connsiteY23" fmla="*/ 0 h 310938"/>
                <a:gd name="connsiteX24" fmla="*/ 216038 w 310938"/>
                <a:gd name="connsiteY24" fmla="*/ 12107 h 310938"/>
                <a:gd name="connsiteX25" fmla="*/ 265578 w 310938"/>
                <a:gd name="connsiteY25" fmla="*/ 45368 h 310938"/>
                <a:gd name="connsiteX26" fmla="*/ 298792 w 310938"/>
                <a:gd name="connsiteY26" fmla="*/ 94942 h 310938"/>
                <a:gd name="connsiteX27" fmla="*/ 310938 w 310938"/>
                <a:gd name="connsiteY27" fmla="*/ 155672 h 310938"/>
                <a:gd name="connsiteX28" fmla="*/ 298832 w 310938"/>
                <a:gd name="connsiteY28" fmla="*/ 215765 h 310938"/>
                <a:gd name="connsiteX29" fmla="*/ 265575 w 310938"/>
                <a:gd name="connsiteY29" fmla="*/ 265067 h 310938"/>
                <a:gd name="connsiteX30" fmla="*/ 216014 w 310938"/>
                <a:gd name="connsiteY30" fmla="*/ 298576 h 310938"/>
                <a:gd name="connsiteX31" fmla="*/ 155298 w 310938"/>
                <a:gd name="connsiteY31" fmla="*/ 310938 h 31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0938" h="310938">
                  <a:moveTo>
                    <a:pt x="155469" y="168550"/>
                  </a:moveTo>
                  <a:lnTo>
                    <a:pt x="116602" y="129308"/>
                  </a:lnTo>
                  <a:cubicBezTo>
                    <a:pt x="113861" y="126817"/>
                    <a:pt x="110622" y="125571"/>
                    <a:pt x="106885" y="125571"/>
                  </a:cubicBezTo>
                  <a:cubicBezTo>
                    <a:pt x="103148" y="125571"/>
                    <a:pt x="100034" y="126795"/>
                    <a:pt x="97542" y="129243"/>
                  </a:cubicBezTo>
                  <a:cubicBezTo>
                    <a:pt x="94801" y="132127"/>
                    <a:pt x="93431" y="135413"/>
                    <a:pt x="93431" y="139100"/>
                  </a:cubicBezTo>
                  <a:cubicBezTo>
                    <a:pt x="93431" y="142788"/>
                    <a:pt x="94801" y="146002"/>
                    <a:pt x="97542" y="148742"/>
                  </a:cubicBezTo>
                  <a:lnTo>
                    <a:pt x="146126" y="197326"/>
                  </a:lnTo>
                  <a:cubicBezTo>
                    <a:pt x="148572" y="200067"/>
                    <a:pt x="151653" y="201437"/>
                    <a:pt x="155367" y="201437"/>
                  </a:cubicBezTo>
                  <a:cubicBezTo>
                    <a:pt x="159082" y="201437"/>
                    <a:pt x="162355" y="200067"/>
                    <a:pt x="165186" y="197326"/>
                  </a:cubicBezTo>
                  <a:lnTo>
                    <a:pt x="214144" y="148368"/>
                  </a:lnTo>
                  <a:cubicBezTo>
                    <a:pt x="216635" y="145922"/>
                    <a:pt x="217833" y="142842"/>
                    <a:pt x="217737" y="139127"/>
                  </a:cubicBezTo>
                  <a:cubicBezTo>
                    <a:pt x="217642" y="135413"/>
                    <a:pt x="216319" y="132118"/>
                    <a:pt x="213770" y="129243"/>
                  </a:cubicBezTo>
                  <a:cubicBezTo>
                    <a:pt x="211030" y="126795"/>
                    <a:pt x="207791" y="125571"/>
                    <a:pt x="204053" y="125571"/>
                  </a:cubicBezTo>
                  <a:cubicBezTo>
                    <a:pt x="200316" y="125571"/>
                    <a:pt x="197202" y="126817"/>
                    <a:pt x="194710" y="129308"/>
                  </a:cubicBezTo>
                  <a:lnTo>
                    <a:pt x="155469" y="168550"/>
                  </a:lnTo>
                  <a:close/>
                  <a:moveTo>
                    <a:pt x="155298" y="310938"/>
                  </a:moveTo>
                  <a:cubicBezTo>
                    <a:pt x="134075" y="310938"/>
                    <a:pt x="114016" y="306825"/>
                    <a:pt x="95120" y="298598"/>
                  </a:cubicBezTo>
                  <a:cubicBezTo>
                    <a:pt x="76225" y="290371"/>
                    <a:pt x="59761" y="279242"/>
                    <a:pt x="45729" y="265209"/>
                  </a:cubicBezTo>
                  <a:cubicBezTo>
                    <a:pt x="31697" y="251177"/>
                    <a:pt x="20567" y="234697"/>
                    <a:pt x="12340" y="215769"/>
                  </a:cubicBezTo>
                  <a:cubicBezTo>
                    <a:pt x="4113" y="196841"/>
                    <a:pt x="0" y="176741"/>
                    <a:pt x="0" y="155469"/>
                  </a:cubicBezTo>
                  <a:cubicBezTo>
                    <a:pt x="0" y="133974"/>
                    <a:pt x="4121" y="113775"/>
                    <a:pt x="12362" y="94870"/>
                  </a:cubicBezTo>
                  <a:cubicBezTo>
                    <a:pt x="20604" y="75965"/>
                    <a:pt x="31777" y="59463"/>
                    <a:pt x="45880" y="45363"/>
                  </a:cubicBezTo>
                  <a:cubicBezTo>
                    <a:pt x="59983" y="31263"/>
                    <a:pt x="76454" y="20178"/>
                    <a:pt x="95293" y="12107"/>
                  </a:cubicBezTo>
                  <a:cubicBezTo>
                    <a:pt x="114130" y="4035"/>
                    <a:pt x="134134" y="0"/>
                    <a:pt x="155304" y="0"/>
                  </a:cubicBezTo>
                  <a:cubicBezTo>
                    <a:pt x="176813" y="0"/>
                    <a:pt x="197057" y="4035"/>
                    <a:pt x="216038" y="12107"/>
                  </a:cubicBezTo>
                  <a:cubicBezTo>
                    <a:pt x="235019" y="20178"/>
                    <a:pt x="251532" y="31265"/>
                    <a:pt x="265578" y="45368"/>
                  </a:cubicBezTo>
                  <a:cubicBezTo>
                    <a:pt x="279624" y="59471"/>
                    <a:pt x="290695" y="75996"/>
                    <a:pt x="298792" y="94942"/>
                  </a:cubicBezTo>
                  <a:cubicBezTo>
                    <a:pt x="306890" y="113887"/>
                    <a:pt x="310938" y="134131"/>
                    <a:pt x="310938" y="155672"/>
                  </a:cubicBezTo>
                  <a:cubicBezTo>
                    <a:pt x="310938" y="176964"/>
                    <a:pt x="306903" y="196995"/>
                    <a:pt x="298832" y="215765"/>
                  </a:cubicBezTo>
                  <a:cubicBezTo>
                    <a:pt x="290761" y="234536"/>
                    <a:pt x="279675" y="250970"/>
                    <a:pt x="265575" y="265067"/>
                  </a:cubicBezTo>
                  <a:cubicBezTo>
                    <a:pt x="251475" y="279165"/>
                    <a:pt x="234955" y="290334"/>
                    <a:pt x="216014" y="298576"/>
                  </a:cubicBezTo>
                  <a:cubicBezTo>
                    <a:pt x="197072" y="306818"/>
                    <a:pt x="176834" y="310938"/>
                    <a:pt x="155298" y="310938"/>
                  </a:cubicBezTo>
                  <a:close/>
                </a:path>
              </a:pathLst>
            </a:custGeom>
            <a:gradFill>
              <a:gsLst>
                <a:gs pos="35000">
                  <a:srgbClr val="2A446F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3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667651-1FC5-A035-FFE3-DD24DD35DCBA}"/>
                </a:ext>
              </a:extLst>
            </p:cNvPr>
            <p:cNvSpPr txBox="1"/>
            <p:nvPr/>
          </p:nvSpPr>
          <p:spPr>
            <a:xfrm>
              <a:off x="1428750" y="2873012"/>
              <a:ext cx="3905250" cy="363946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512GB fast </a:t>
              </a:r>
              <a:r>
                <a: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NVMe</a:t>
              </a: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storage</a:t>
              </a:r>
            </a:p>
          </p:txBody>
        </p:sp>
      </p:grpSp>
      <p:grpSp>
        <p:nvGrpSpPr>
          <p:cNvPr id="19" name="Group 18" descr="Snapdragon® 8cx Gen 3">
            <a:extLst>
              <a:ext uri="{FF2B5EF4-FFF2-40B4-BE49-F238E27FC236}">
                <a16:creationId xmlns:a16="http://schemas.microsoft.com/office/drawing/2014/main" id="{7294CB9E-75FB-146B-0B8F-DEE15A88D46E}"/>
              </a:ext>
            </a:extLst>
          </p:cNvPr>
          <p:cNvGrpSpPr/>
          <p:nvPr/>
        </p:nvGrpSpPr>
        <p:grpSpPr>
          <a:xfrm>
            <a:off x="922468" y="3324331"/>
            <a:ext cx="4411532" cy="929485"/>
            <a:chOff x="922468" y="3454037"/>
            <a:chExt cx="4411532" cy="929485"/>
          </a:xfrm>
        </p:grpSpPr>
        <p:sp>
          <p:nvSpPr>
            <p:cNvPr id="12" name="Graphic 6">
              <a:extLst>
                <a:ext uri="{FF2B5EF4-FFF2-40B4-BE49-F238E27FC236}">
                  <a16:creationId xmlns:a16="http://schemas.microsoft.com/office/drawing/2014/main" id="{B3109C9C-CA44-9331-76D8-68978D2F8E83}"/>
                </a:ext>
              </a:extLst>
            </p:cNvPr>
            <p:cNvSpPr/>
            <p:nvPr/>
          </p:nvSpPr>
          <p:spPr>
            <a:xfrm rot="5400000" flipV="1">
              <a:off x="922468" y="3478119"/>
              <a:ext cx="315782" cy="315782"/>
            </a:xfrm>
            <a:custGeom>
              <a:avLst/>
              <a:gdLst>
                <a:gd name="connsiteX0" fmla="*/ 155469 w 310938"/>
                <a:gd name="connsiteY0" fmla="*/ 168550 h 310938"/>
                <a:gd name="connsiteX1" fmla="*/ 116602 w 310938"/>
                <a:gd name="connsiteY1" fmla="*/ 129308 h 310938"/>
                <a:gd name="connsiteX2" fmla="*/ 106885 w 310938"/>
                <a:gd name="connsiteY2" fmla="*/ 125571 h 310938"/>
                <a:gd name="connsiteX3" fmla="*/ 97542 w 310938"/>
                <a:gd name="connsiteY3" fmla="*/ 129243 h 310938"/>
                <a:gd name="connsiteX4" fmla="*/ 93431 w 310938"/>
                <a:gd name="connsiteY4" fmla="*/ 139100 h 310938"/>
                <a:gd name="connsiteX5" fmla="*/ 97542 w 310938"/>
                <a:gd name="connsiteY5" fmla="*/ 148742 h 310938"/>
                <a:gd name="connsiteX6" fmla="*/ 146126 w 310938"/>
                <a:gd name="connsiteY6" fmla="*/ 197326 h 310938"/>
                <a:gd name="connsiteX7" fmla="*/ 155367 w 310938"/>
                <a:gd name="connsiteY7" fmla="*/ 201437 h 310938"/>
                <a:gd name="connsiteX8" fmla="*/ 165186 w 310938"/>
                <a:gd name="connsiteY8" fmla="*/ 197326 h 310938"/>
                <a:gd name="connsiteX9" fmla="*/ 214144 w 310938"/>
                <a:gd name="connsiteY9" fmla="*/ 148368 h 310938"/>
                <a:gd name="connsiteX10" fmla="*/ 217737 w 310938"/>
                <a:gd name="connsiteY10" fmla="*/ 139127 h 310938"/>
                <a:gd name="connsiteX11" fmla="*/ 213770 w 310938"/>
                <a:gd name="connsiteY11" fmla="*/ 129243 h 310938"/>
                <a:gd name="connsiteX12" fmla="*/ 204053 w 310938"/>
                <a:gd name="connsiteY12" fmla="*/ 125571 h 310938"/>
                <a:gd name="connsiteX13" fmla="*/ 194710 w 310938"/>
                <a:gd name="connsiteY13" fmla="*/ 129308 h 310938"/>
                <a:gd name="connsiteX14" fmla="*/ 155469 w 310938"/>
                <a:gd name="connsiteY14" fmla="*/ 168550 h 310938"/>
                <a:gd name="connsiteX15" fmla="*/ 155298 w 310938"/>
                <a:gd name="connsiteY15" fmla="*/ 310938 h 310938"/>
                <a:gd name="connsiteX16" fmla="*/ 95120 w 310938"/>
                <a:gd name="connsiteY16" fmla="*/ 298598 h 310938"/>
                <a:gd name="connsiteX17" fmla="*/ 45729 w 310938"/>
                <a:gd name="connsiteY17" fmla="*/ 265209 h 310938"/>
                <a:gd name="connsiteX18" fmla="*/ 12340 w 310938"/>
                <a:gd name="connsiteY18" fmla="*/ 215769 h 310938"/>
                <a:gd name="connsiteX19" fmla="*/ 0 w 310938"/>
                <a:gd name="connsiteY19" fmla="*/ 155469 h 310938"/>
                <a:gd name="connsiteX20" fmla="*/ 12362 w 310938"/>
                <a:gd name="connsiteY20" fmla="*/ 94870 h 310938"/>
                <a:gd name="connsiteX21" fmla="*/ 45880 w 310938"/>
                <a:gd name="connsiteY21" fmla="*/ 45363 h 310938"/>
                <a:gd name="connsiteX22" fmla="*/ 95293 w 310938"/>
                <a:gd name="connsiteY22" fmla="*/ 12107 h 310938"/>
                <a:gd name="connsiteX23" fmla="*/ 155304 w 310938"/>
                <a:gd name="connsiteY23" fmla="*/ 0 h 310938"/>
                <a:gd name="connsiteX24" fmla="*/ 216038 w 310938"/>
                <a:gd name="connsiteY24" fmla="*/ 12107 h 310938"/>
                <a:gd name="connsiteX25" fmla="*/ 265578 w 310938"/>
                <a:gd name="connsiteY25" fmla="*/ 45368 h 310938"/>
                <a:gd name="connsiteX26" fmla="*/ 298792 w 310938"/>
                <a:gd name="connsiteY26" fmla="*/ 94942 h 310938"/>
                <a:gd name="connsiteX27" fmla="*/ 310938 w 310938"/>
                <a:gd name="connsiteY27" fmla="*/ 155672 h 310938"/>
                <a:gd name="connsiteX28" fmla="*/ 298832 w 310938"/>
                <a:gd name="connsiteY28" fmla="*/ 215765 h 310938"/>
                <a:gd name="connsiteX29" fmla="*/ 265575 w 310938"/>
                <a:gd name="connsiteY29" fmla="*/ 265067 h 310938"/>
                <a:gd name="connsiteX30" fmla="*/ 216014 w 310938"/>
                <a:gd name="connsiteY30" fmla="*/ 298576 h 310938"/>
                <a:gd name="connsiteX31" fmla="*/ 155298 w 310938"/>
                <a:gd name="connsiteY31" fmla="*/ 310938 h 31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0938" h="310938">
                  <a:moveTo>
                    <a:pt x="155469" y="168550"/>
                  </a:moveTo>
                  <a:lnTo>
                    <a:pt x="116602" y="129308"/>
                  </a:lnTo>
                  <a:cubicBezTo>
                    <a:pt x="113861" y="126817"/>
                    <a:pt x="110622" y="125571"/>
                    <a:pt x="106885" y="125571"/>
                  </a:cubicBezTo>
                  <a:cubicBezTo>
                    <a:pt x="103148" y="125571"/>
                    <a:pt x="100034" y="126795"/>
                    <a:pt x="97542" y="129243"/>
                  </a:cubicBezTo>
                  <a:cubicBezTo>
                    <a:pt x="94801" y="132127"/>
                    <a:pt x="93431" y="135413"/>
                    <a:pt x="93431" y="139100"/>
                  </a:cubicBezTo>
                  <a:cubicBezTo>
                    <a:pt x="93431" y="142788"/>
                    <a:pt x="94801" y="146002"/>
                    <a:pt x="97542" y="148742"/>
                  </a:cubicBezTo>
                  <a:lnTo>
                    <a:pt x="146126" y="197326"/>
                  </a:lnTo>
                  <a:cubicBezTo>
                    <a:pt x="148572" y="200067"/>
                    <a:pt x="151653" y="201437"/>
                    <a:pt x="155367" y="201437"/>
                  </a:cubicBezTo>
                  <a:cubicBezTo>
                    <a:pt x="159082" y="201437"/>
                    <a:pt x="162355" y="200067"/>
                    <a:pt x="165186" y="197326"/>
                  </a:cubicBezTo>
                  <a:lnTo>
                    <a:pt x="214144" y="148368"/>
                  </a:lnTo>
                  <a:cubicBezTo>
                    <a:pt x="216635" y="145922"/>
                    <a:pt x="217833" y="142842"/>
                    <a:pt x="217737" y="139127"/>
                  </a:cubicBezTo>
                  <a:cubicBezTo>
                    <a:pt x="217642" y="135413"/>
                    <a:pt x="216319" y="132118"/>
                    <a:pt x="213770" y="129243"/>
                  </a:cubicBezTo>
                  <a:cubicBezTo>
                    <a:pt x="211030" y="126795"/>
                    <a:pt x="207791" y="125571"/>
                    <a:pt x="204053" y="125571"/>
                  </a:cubicBezTo>
                  <a:cubicBezTo>
                    <a:pt x="200316" y="125571"/>
                    <a:pt x="197202" y="126817"/>
                    <a:pt x="194710" y="129308"/>
                  </a:cubicBezTo>
                  <a:lnTo>
                    <a:pt x="155469" y="168550"/>
                  </a:lnTo>
                  <a:close/>
                  <a:moveTo>
                    <a:pt x="155298" y="310938"/>
                  </a:moveTo>
                  <a:cubicBezTo>
                    <a:pt x="134075" y="310938"/>
                    <a:pt x="114016" y="306825"/>
                    <a:pt x="95120" y="298598"/>
                  </a:cubicBezTo>
                  <a:cubicBezTo>
                    <a:pt x="76225" y="290371"/>
                    <a:pt x="59761" y="279242"/>
                    <a:pt x="45729" y="265209"/>
                  </a:cubicBezTo>
                  <a:cubicBezTo>
                    <a:pt x="31697" y="251177"/>
                    <a:pt x="20567" y="234697"/>
                    <a:pt x="12340" y="215769"/>
                  </a:cubicBezTo>
                  <a:cubicBezTo>
                    <a:pt x="4113" y="196841"/>
                    <a:pt x="0" y="176741"/>
                    <a:pt x="0" y="155469"/>
                  </a:cubicBezTo>
                  <a:cubicBezTo>
                    <a:pt x="0" y="133974"/>
                    <a:pt x="4121" y="113775"/>
                    <a:pt x="12362" y="94870"/>
                  </a:cubicBezTo>
                  <a:cubicBezTo>
                    <a:pt x="20604" y="75965"/>
                    <a:pt x="31777" y="59463"/>
                    <a:pt x="45880" y="45363"/>
                  </a:cubicBezTo>
                  <a:cubicBezTo>
                    <a:pt x="59983" y="31263"/>
                    <a:pt x="76454" y="20178"/>
                    <a:pt x="95293" y="12107"/>
                  </a:cubicBezTo>
                  <a:cubicBezTo>
                    <a:pt x="114130" y="4035"/>
                    <a:pt x="134134" y="0"/>
                    <a:pt x="155304" y="0"/>
                  </a:cubicBezTo>
                  <a:cubicBezTo>
                    <a:pt x="176813" y="0"/>
                    <a:pt x="197057" y="4035"/>
                    <a:pt x="216038" y="12107"/>
                  </a:cubicBezTo>
                  <a:cubicBezTo>
                    <a:pt x="235019" y="20178"/>
                    <a:pt x="251532" y="31265"/>
                    <a:pt x="265578" y="45368"/>
                  </a:cubicBezTo>
                  <a:cubicBezTo>
                    <a:pt x="279624" y="59471"/>
                    <a:pt x="290695" y="75996"/>
                    <a:pt x="298792" y="94942"/>
                  </a:cubicBezTo>
                  <a:cubicBezTo>
                    <a:pt x="306890" y="113887"/>
                    <a:pt x="310938" y="134131"/>
                    <a:pt x="310938" y="155672"/>
                  </a:cubicBezTo>
                  <a:cubicBezTo>
                    <a:pt x="310938" y="176964"/>
                    <a:pt x="306903" y="196995"/>
                    <a:pt x="298832" y="215765"/>
                  </a:cubicBezTo>
                  <a:cubicBezTo>
                    <a:pt x="290761" y="234536"/>
                    <a:pt x="279675" y="250970"/>
                    <a:pt x="265575" y="265067"/>
                  </a:cubicBezTo>
                  <a:cubicBezTo>
                    <a:pt x="251475" y="279165"/>
                    <a:pt x="234955" y="290334"/>
                    <a:pt x="216014" y="298576"/>
                  </a:cubicBezTo>
                  <a:cubicBezTo>
                    <a:pt x="197072" y="306818"/>
                    <a:pt x="176834" y="310938"/>
                    <a:pt x="155298" y="310938"/>
                  </a:cubicBezTo>
                  <a:close/>
                </a:path>
              </a:pathLst>
            </a:custGeom>
            <a:gradFill>
              <a:gsLst>
                <a:gs pos="35000">
                  <a:srgbClr val="2A446F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3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974893-E9A2-B353-AFF1-D221C466A802}"/>
                </a:ext>
              </a:extLst>
            </p:cNvPr>
            <p:cNvSpPr txBox="1"/>
            <p:nvPr/>
          </p:nvSpPr>
          <p:spPr>
            <a:xfrm>
              <a:off x="1428750" y="3454037"/>
              <a:ext cx="3905250" cy="929485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2286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Snapdragon® 8cx Gen 3</a:t>
              </a:r>
            </a:p>
            <a:p>
              <a:pPr marL="174625" marR="0" lvl="0" indent="-1746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4 Cortex-X1 + 4 Cortex-A78</a:t>
              </a:r>
            </a:p>
            <a:p>
              <a:pPr marL="174625" marR="0" lvl="0" indent="-1746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Hexagon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dsp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 (NPU)</a:t>
              </a:r>
            </a:p>
          </p:txBody>
        </p:sp>
      </p:grpSp>
      <p:grpSp>
        <p:nvGrpSpPr>
          <p:cNvPr id="18" name="Group 17" descr="Ports:">
            <a:extLst>
              <a:ext uri="{FF2B5EF4-FFF2-40B4-BE49-F238E27FC236}">
                <a16:creationId xmlns:a16="http://schemas.microsoft.com/office/drawing/2014/main" id="{804E141B-FCC7-49FA-CFE2-2059E4B1B96B}"/>
              </a:ext>
            </a:extLst>
          </p:cNvPr>
          <p:cNvGrpSpPr/>
          <p:nvPr/>
        </p:nvGrpSpPr>
        <p:grpSpPr>
          <a:xfrm>
            <a:off x="922468" y="4329841"/>
            <a:ext cx="4089799" cy="996877"/>
            <a:chOff x="922468" y="4406041"/>
            <a:chExt cx="4089799" cy="996877"/>
          </a:xfrm>
        </p:grpSpPr>
        <p:sp>
          <p:nvSpPr>
            <p:cNvPr id="14" name="Graphic 6">
              <a:extLst>
                <a:ext uri="{FF2B5EF4-FFF2-40B4-BE49-F238E27FC236}">
                  <a16:creationId xmlns:a16="http://schemas.microsoft.com/office/drawing/2014/main" id="{0522919B-ADDD-FB35-50D3-506F012ACE4A}"/>
                </a:ext>
              </a:extLst>
            </p:cNvPr>
            <p:cNvSpPr/>
            <p:nvPr/>
          </p:nvSpPr>
          <p:spPr>
            <a:xfrm rot="5400000" flipV="1">
              <a:off x="922468" y="4430123"/>
              <a:ext cx="315782" cy="315782"/>
            </a:xfrm>
            <a:custGeom>
              <a:avLst/>
              <a:gdLst>
                <a:gd name="connsiteX0" fmla="*/ 155469 w 310938"/>
                <a:gd name="connsiteY0" fmla="*/ 168550 h 310938"/>
                <a:gd name="connsiteX1" fmla="*/ 116602 w 310938"/>
                <a:gd name="connsiteY1" fmla="*/ 129308 h 310938"/>
                <a:gd name="connsiteX2" fmla="*/ 106885 w 310938"/>
                <a:gd name="connsiteY2" fmla="*/ 125571 h 310938"/>
                <a:gd name="connsiteX3" fmla="*/ 97542 w 310938"/>
                <a:gd name="connsiteY3" fmla="*/ 129243 h 310938"/>
                <a:gd name="connsiteX4" fmla="*/ 93431 w 310938"/>
                <a:gd name="connsiteY4" fmla="*/ 139100 h 310938"/>
                <a:gd name="connsiteX5" fmla="*/ 97542 w 310938"/>
                <a:gd name="connsiteY5" fmla="*/ 148742 h 310938"/>
                <a:gd name="connsiteX6" fmla="*/ 146126 w 310938"/>
                <a:gd name="connsiteY6" fmla="*/ 197326 h 310938"/>
                <a:gd name="connsiteX7" fmla="*/ 155367 w 310938"/>
                <a:gd name="connsiteY7" fmla="*/ 201437 h 310938"/>
                <a:gd name="connsiteX8" fmla="*/ 165186 w 310938"/>
                <a:gd name="connsiteY8" fmla="*/ 197326 h 310938"/>
                <a:gd name="connsiteX9" fmla="*/ 214144 w 310938"/>
                <a:gd name="connsiteY9" fmla="*/ 148368 h 310938"/>
                <a:gd name="connsiteX10" fmla="*/ 217737 w 310938"/>
                <a:gd name="connsiteY10" fmla="*/ 139127 h 310938"/>
                <a:gd name="connsiteX11" fmla="*/ 213770 w 310938"/>
                <a:gd name="connsiteY11" fmla="*/ 129243 h 310938"/>
                <a:gd name="connsiteX12" fmla="*/ 204053 w 310938"/>
                <a:gd name="connsiteY12" fmla="*/ 125571 h 310938"/>
                <a:gd name="connsiteX13" fmla="*/ 194710 w 310938"/>
                <a:gd name="connsiteY13" fmla="*/ 129308 h 310938"/>
                <a:gd name="connsiteX14" fmla="*/ 155469 w 310938"/>
                <a:gd name="connsiteY14" fmla="*/ 168550 h 310938"/>
                <a:gd name="connsiteX15" fmla="*/ 155298 w 310938"/>
                <a:gd name="connsiteY15" fmla="*/ 310938 h 310938"/>
                <a:gd name="connsiteX16" fmla="*/ 95120 w 310938"/>
                <a:gd name="connsiteY16" fmla="*/ 298598 h 310938"/>
                <a:gd name="connsiteX17" fmla="*/ 45729 w 310938"/>
                <a:gd name="connsiteY17" fmla="*/ 265209 h 310938"/>
                <a:gd name="connsiteX18" fmla="*/ 12340 w 310938"/>
                <a:gd name="connsiteY18" fmla="*/ 215769 h 310938"/>
                <a:gd name="connsiteX19" fmla="*/ 0 w 310938"/>
                <a:gd name="connsiteY19" fmla="*/ 155469 h 310938"/>
                <a:gd name="connsiteX20" fmla="*/ 12362 w 310938"/>
                <a:gd name="connsiteY20" fmla="*/ 94870 h 310938"/>
                <a:gd name="connsiteX21" fmla="*/ 45880 w 310938"/>
                <a:gd name="connsiteY21" fmla="*/ 45363 h 310938"/>
                <a:gd name="connsiteX22" fmla="*/ 95293 w 310938"/>
                <a:gd name="connsiteY22" fmla="*/ 12107 h 310938"/>
                <a:gd name="connsiteX23" fmla="*/ 155304 w 310938"/>
                <a:gd name="connsiteY23" fmla="*/ 0 h 310938"/>
                <a:gd name="connsiteX24" fmla="*/ 216038 w 310938"/>
                <a:gd name="connsiteY24" fmla="*/ 12107 h 310938"/>
                <a:gd name="connsiteX25" fmla="*/ 265578 w 310938"/>
                <a:gd name="connsiteY25" fmla="*/ 45368 h 310938"/>
                <a:gd name="connsiteX26" fmla="*/ 298792 w 310938"/>
                <a:gd name="connsiteY26" fmla="*/ 94942 h 310938"/>
                <a:gd name="connsiteX27" fmla="*/ 310938 w 310938"/>
                <a:gd name="connsiteY27" fmla="*/ 155672 h 310938"/>
                <a:gd name="connsiteX28" fmla="*/ 298832 w 310938"/>
                <a:gd name="connsiteY28" fmla="*/ 215765 h 310938"/>
                <a:gd name="connsiteX29" fmla="*/ 265575 w 310938"/>
                <a:gd name="connsiteY29" fmla="*/ 265067 h 310938"/>
                <a:gd name="connsiteX30" fmla="*/ 216014 w 310938"/>
                <a:gd name="connsiteY30" fmla="*/ 298576 h 310938"/>
                <a:gd name="connsiteX31" fmla="*/ 155298 w 310938"/>
                <a:gd name="connsiteY31" fmla="*/ 310938 h 31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0938" h="310938">
                  <a:moveTo>
                    <a:pt x="155469" y="168550"/>
                  </a:moveTo>
                  <a:lnTo>
                    <a:pt x="116602" y="129308"/>
                  </a:lnTo>
                  <a:cubicBezTo>
                    <a:pt x="113861" y="126817"/>
                    <a:pt x="110622" y="125571"/>
                    <a:pt x="106885" y="125571"/>
                  </a:cubicBezTo>
                  <a:cubicBezTo>
                    <a:pt x="103148" y="125571"/>
                    <a:pt x="100034" y="126795"/>
                    <a:pt x="97542" y="129243"/>
                  </a:cubicBezTo>
                  <a:cubicBezTo>
                    <a:pt x="94801" y="132127"/>
                    <a:pt x="93431" y="135413"/>
                    <a:pt x="93431" y="139100"/>
                  </a:cubicBezTo>
                  <a:cubicBezTo>
                    <a:pt x="93431" y="142788"/>
                    <a:pt x="94801" y="146002"/>
                    <a:pt x="97542" y="148742"/>
                  </a:cubicBezTo>
                  <a:lnTo>
                    <a:pt x="146126" y="197326"/>
                  </a:lnTo>
                  <a:cubicBezTo>
                    <a:pt x="148572" y="200067"/>
                    <a:pt x="151653" y="201437"/>
                    <a:pt x="155367" y="201437"/>
                  </a:cubicBezTo>
                  <a:cubicBezTo>
                    <a:pt x="159082" y="201437"/>
                    <a:pt x="162355" y="200067"/>
                    <a:pt x="165186" y="197326"/>
                  </a:cubicBezTo>
                  <a:lnTo>
                    <a:pt x="214144" y="148368"/>
                  </a:lnTo>
                  <a:cubicBezTo>
                    <a:pt x="216635" y="145922"/>
                    <a:pt x="217833" y="142842"/>
                    <a:pt x="217737" y="139127"/>
                  </a:cubicBezTo>
                  <a:cubicBezTo>
                    <a:pt x="217642" y="135413"/>
                    <a:pt x="216319" y="132118"/>
                    <a:pt x="213770" y="129243"/>
                  </a:cubicBezTo>
                  <a:cubicBezTo>
                    <a:pt x="211030" y="126795"/>
                    <a:pt x="207791" y="125571"/>
                    <a:pt x="204053" y="125571"/>
                  </a:cubicBezTo>
                  <a:cubicBezTo>
                    <a:pt x="200316" y="125571"/>
                    <a:pt x="197202" y="126817"/>
                    <a:pt x="194710" y="129308"/>
                  </a:cubicBezTo>
                  <a:lnTo>
                    <a:pt x="155469" y="168550"/>
                  </a:lnTo>
                  <a:close/>
                  <a:moveTo>
                    <a:pt x="155298" y="310938"/>
                  </a:moveTo>
                  <a:cubicBezTo>
                    <a:pt x="134075" y="310938"/>
                    <a:pt x="114016" y="306825"/>
                    <a:pt x="95120" y="298598"/>
                  </a:cubicBezTo>
                  <a:cubicBezTo>
                    <a:pt x="76225" y="290371"/>
                    <a:pt x="59761" y="279242"/>
                    <a:pt x="45729" y="265209"/>
                  </a:cubicBezTo>
                  <a:cubicBezTo>
                    <a:pt x="31697" y="251177"/>
                    <a:pt x="20567" y="234697"/>
                    <a:pt x="12340" y="215769"/>
                  </a:cubicBezTo>
                  <a:cubicBezTo>
                    <a:pt x="4113" y="196841"/>
                    <a:pt x="0" y="176741"/>
                    <a:pt x="0" y="155469"/>
                  </a:cubicBezTo>
                  <a:cubicBezTo>
                    <a:pt x="0" y="133974"/>
                    <a:pt x="4121" y="113775"/>
                    <a:pt x="12362" y="94870"/>
                  </a:cubicBezTo>
                  <a:cubicBezTo>
                    <a:pt x="20604" y="75965"/>
                    <a:pt x="31777" y="59463"/>
                    <a:pt x="45880" y="45363"/>
                  </a:cubicBezTo>
                  <a:cubicBezTo>
                    <a:pt x="59983" y="31263"/>
                    <a:pt x="76454" y="20178"/>
                    <a:pt x="95293" y="12107"/>
                  </a:cubicBezTo>
                  <a:cubicBezTo>
                    <a:pt x="114130" y="4035"/>
                    <a:pt x="134134" y="0"/>
                    <a:pt x="155304" y="0"/>
                  </a:cubicBezTo>
                  <a:cubicBezTo>
                    <a:pt x="176813" y="0"/>
                    <a:pt x="197057" y="4035"/>
                    <a:pt x="216038" y="12107"/>
                  </a:cubicBezTo>
                  <a:cubicBezTo>
                    <a:pt x="235019" y="20178"/>
                    <a:pt x="251532" y="31265"/>
                    <a:pt x="265578" y="45368"/>
                  </a:cubicBezTo>
                  <a:cubicBezTo>
                    <a:pt x="279624" y="59471"/>
                    <a:pt x="290695" y="75996"/>
                    <a:pt x="298792" y="94942"/>
                  </a:cubicBezTo>
                  <a:cubicBezTo>
                    <a:pt x="306890" y="113887"/>
                    <a:pt x="310938" y="134131"/>
                    <a:pt x="310938" y="155672"/>
                  </a:cubicBezTo>
                  <a:cubicBezTo>
                    <a:pt x="310938" y="176964"/>
                    <a:pt x="306903" y="196995"/>
                    <a:pt x="298832" y="215765"/>
                  </a:cubicBezTo>
                  <a:cubicBezTo>
                    <a:pt x="290761" y="234536"/>
                    <a:pt x="279675" y="250970"/>
                    <a:pt x="265575" y="265067"/>
                  </a:cubicBezTo>
                  <a:cubicBezTo>
                    <a:pt x="251475" y="279165"/>
                    <a:pt x="234955" y="290334"/>
                    <a:pt x="216014" y="298576"/>
                  </a:cubicBezTo>
                  <a:cubicBezTo>
                    <a:pt x="197072" y="306818"/>
                    <a:pt x="176834" y="310938"/>
                    <a:pt x="155298" y="310938"/>
                  </a:cubicBezTo>
                  <a:close/>
                </a:path>
              </a:pathLst>
            </a:custGeom>
            <a:gradFill>
              <a:gsLst>
                <a:gs pos="35000">
                  <a:srgbClr val="2A446F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3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C79598-E75D-B2CA-898F-AC2D45F257E0}"/>
                </a:ext>
              </a:extLst>
            </p:cNvPr>
            <p:cNvSpPr txBox="1"/>
            <p:nvPr/>
          </p:nvSpPr>
          <p:spPr>
            <a:xfrm>
              <a:off x="1428750" y="4406041"/>
              <a:ext cx="3583517" cy="996877"/>
            </a:xfrm>
            <a:prstGeom prst="rect">
              <a:avLst/>
            </a:prstGeom>
          </p:spPr>
          <p:txBody>
            <a:bodyPr lIns="0" tIns="45720" rIns="91440" bIns="45720" numCol="2" anchor="t"/>
            <a:lstStyle>
              <a:defPPr>
                <a:defRPr lang="en-US"/>
              </a:defPPr>
              <a:lvl1pPr marL="2286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/>
                </a:rPr>
                <a:t>Ports: 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  <a:p>
              <a:pPr marL="174625" marR="0" lvl="0" indent="-1746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3x USB-A </a:t>
              </a:r>
            </a:p>
            <a:p>
              <a:pPr marL="174625" marR="0" lvl="0" indent="-1746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2x USB-C </a:t>
              </a:r>
            </a:p>
            <a:p>
              <a:pPr marL="174625" marR="0" lvl="0" indent="-1746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  <a:p>
              <a:pPr marL="174625" marR="0" lvl="0" indent="-1746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  <a:p>
              <a:pPr marL="174625" marR="0" lvl="0" indent="-1746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Mini-Display (HBR2 support)</a:t>
              </a:r>
            </a:p>
            <a:p>
              <a:pPr marL="174625" marR="0" lvl="0" indent="-1746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Ethernet (RJ45)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5AE6025-4A1A-DA86-69C2-7301DD416187}"/>
              </a:ext>
            </a:extLst>
          </p:cNvPr>
          <p:cNvSpPr txBox="1"/>
          <p:nvPr/>
        </p:nvSpPr>
        <p:spPr>
          <a:xfrm>
            <a:off x="922468" y="5566587"/>
            <a:ext cx="4894132" cy="3693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Case made with 20% recycled ocean plastic</a:t>
            </a:r>
          </a:p>
        </p:txBody>
      </p:sp>
    </p:spTree>
    <p:extLst>
      <p:ext uri="{BB962C8B-B14F-4D97-AF65-F5344CB8AC3E}">
        <p14:creationId xmlns:p14="http://schemas.microsoft.com/office/powerpoint/2010/main" val="30314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101BFAC-EF29-604F-27A2-664219024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3004" y="914400"/>
            <a:ext cx="7951396" cy="5029200"/>
            <a:chOff x="3656404" y="914400"/>
            <a:chExt cx="7951396" cy="5029200"/>
          </a:xfrm>
        </p:grpSpPr>
        <p:sp>
          <p:nvSpPr>
            <p:cNvPr id="10" name="Rectangle: Rounded Corners 37" descr="Light: small container">
              <a:extLst>
                <a:ext uri="{FF2B5EF4-FFF2-40B4-BE49-F238E27FC236}">
                  <a16:creationId xmlns:a16="http://schemas.microsoft.com/office/drawing/2014/main" id="{3B698EC1-09D1-D45F-1D74-58D8197C72DE}"/>
                </a:ext>
              </a:extLst>
            </p:cNvPr>
            <p:cNvSpPr/>
            <p:nvPr/>
          </p:nvSpPr>
          <p:spPr bwMode="auto">
            <a:xfrm>
              <a:off x="3656404" y="914400"/>
              <a:ext cx="7950200" cy="5029200"/>
            </a:xfrm>
            <a:prstGeom prst="roundRect">
              <a:avLst>
                <a:gd name="adj" fmla="val 2114"/>
              </a:avLst>
            </a:prstGeom>
            <a:solidFill>
              <a:srgbClr val="F4F3F5"/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000000">
                  <a:alpha val="25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1" name="Rounded Rectangle 2" descr="Light Pattern: Plus dots">
              <a:extLst>
                <a:ext uri="{FF2B5EF4-FFF2-40B4-BE49-F238E27FC236}">
                  <a16:creationId xmlns:a16="http://schemas.microsoft.com/office/drawing/2014/main" id="{26B9FED3-4025-0EC1-EB46-0214B344F510}"/>
                </a:ext>
              </a:extLst>
            </p:cNvPr>
            <p:cNvSpPr/>
            <p:nvPr/>
          </p:nvSpPr>
          <p:spPr bwMode="auto">
            <a:xfrm>
              <a:off x="3657600" y="914400"/>
              <a:ext cx="7950200" cy="5029200"/>
            </a:xfrm>
            <a:prstGeom prst="roundRect">
              <a:avLst>
                <a:gd name="adj" fmla="val 1055"/>
              </a:avLst>
            </a:prstGeom>
            <a:blipFill dpi="0" rotWithShape="1"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: Top Corners Rounded 14" descr="Light: Small container front layer">
              <a:extLst>
                <a:ext uri="{FF2B5EF4-FFF2-40B4-BE49-F238E27FC236}">
                  <a16:creationId xmlns:a16="http://schemas.microsoft.com/office/drawing/2014/main" id="{C1BDE701-FD48-4E38-1A90-0568CE68BA76}"/>
                </a:ext>
              </a:extLst>
            </p:cNvPr>
            <p:cNvSpPr/>
            <p:nvPr/>
          </p:nvSpPr>
          <p:spPr bwMode="auto">
            <a:xfrm>
              <a:off x="3657599" y="914400"/>
              <a:ext cx="7296151" cy="5029200"/>
            </a:xfrm>
            <a:prstGeom prst="roundRect">
              <a:avLst>
                <a:gd name="adj" fmla="val 2312"/>
              </a:avLst>
            </a:prstGeom>
            <a:solidFill>
              <a:srgbClr val="F4F3F5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63500" sx="99000" sy="99000" rotWithShape="0">
                <a:srgbClr val="454142">
                  <a:alpha val="2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rgbClr val="000000"/>
              </a:contourClr>
            </a:sp3d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C00E3426-EF7F-6E96-85A2-4679506A2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975" y="1779425"/>
            <a:ext cx="2447051" cy="2447051"/>
          </a:xfrm>
          <a:prstGeom prst="roundRect">
            <a:avLst>
              <a:gd name="adj" fmla="val 2733"/>
            </a:avLst>
          </a:prstGeom>
          <a:noFill/>
          <a:ln w="22225"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2537C26-FBFA-F1CE-CC1C-7D569019AE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51762" y="2785835"/>
            <a:ext cx="5642751" cy="89255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Unity 23.1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(Beta today, GA this summer)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Arm native with lower CPU usage &amp; faster loading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271D9-61BF-57BD-3729-2BDD3CAB5FC4}"/>
              </a:ext>
            </a:extLst>
          </p:cNvPr>
          <p:cNvSpPr txBox="1"/>
          <p:nvPr/>
        </p:nvSpPr>
        <p:spPr>
          <a:xfrm>
            <a:off x="1251762" y="4054547"/>
            <a:ext cx="5642751" cy="120032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Unity 23.2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(later this year)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Render Pass + Render Graph for lower GPU usage, better graphics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78FEF-2757-482F-4406-F5027A2FC6B0}"/>
              </a:ext>
            </a:extLst>
          </p:cNvPr>
          <p:cNvSpPr txBox="1"/>
          <p:nvPr/>
        </p:nvSpPr>
        <p:spPr>
          <a:xfrm>
            <a:off x="8981201" y="4443017"/>
            <a:ext cx="2626600" cy="6355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Segoe UI Semibold"/>
                <a:ea typeface="+mn-ea"/>
                <a:cs typeface="Calibri"/>
              </a:rPr>
              <a:t>URP 3D Sample Scene, The Garden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C03BC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54EC2B-A316-44F5-C31C-540B41840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51762" y="1457698"/>
            <a:ext cx="5544149" cy="743393"/>
            <a:chOff x="1251762" y="1457698"/>
            <a:chExt cx="6087024" cy="816185"/>
          </a:xfrm>
        </p:grpSpPr>
        <p:pic>
          <p:nvPicPr>
            <p:cNvPr id="6" name="Picture 7" descr="Logo&#10;&#10;Description automatically generated">
              <a:extLst>
                <a:ext uri="{FF2B5EF4-FFF2-40B4-BE49-F238E27FC236}">
                  <a16:creationId xmlns:a16="http://schemas.microsoft.com/office/drawing/2014/main" id="{96597B39-243F-89A6-B40A-31E0680BB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868" t="26693" r="10868" b="26693"/>
            <a:stretch/>
          </p:blipFill>
          <p:spPr>
            <a:xfrm>
              <a:off x="4558104" y="1533065"/>
              <a:ext cx="2780682" cy="665451"/>
            </a:xfrm>
            <a:prstGeom prst="rect">
              <a:avLst/>
            </a:prstGeom>
          </p:spPr>
        </p:pic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6985577B-8D3F-1588-EC00-84BD61C34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1762" y="1457698"/>
              <a:ext cx="2414124" cy="816185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85319E-D389-07B5-B777-CF28302D4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55" y="1474371"/>
              <a:ext cx="0" cy="782838"/>
            </a:xfrm>
            <a:prstGeom prst="line">
              <a:avLst/>
            </a:prstGeom>
            <a:ln w="6350" cap="rnd">
              <a:solidFill>
                <a:srgbClr val="000000">
                  <a:alpha val="25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6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crosoft Build 16:9 Template Light">
  <a:themeElements>
    <a:clrScheme name="Custom 90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0078D4"/>
      </a:accent3>
      <a:accent4>
        <a:srgbClr val="8C8279"/>
      </a:accent4>
      <a:accent5>
        <a:srgbClr val="8DE971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977E625-A620-4C4E-89B5-C781EF529699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1083</Words>
  <Application>Microsoft Office PowerPoint</Application>
  <PresentationFormat>宽屏</PresentationFormat>
  <Paragraphs>152</Paragraphs>
  <Slides>21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Arial</vt:lpstr>
      <vt:lpstr>Consolas</vt:lpstr>
      <vt:lpstr>Noto Sans</vt:lpstr>
      <vt:lpstr>Segoe UI</vt:lpstr>
      <vt:lpstr>Segoe UI Semibold</vt:lpstr>
      <vt:lpstr>Wingdings</vt:lpstr>
      <vt:lpstr>1_Office 主题​​</vt:lpstr>
      <vt:lpstr>Microsoft Build 16:9 Template Light</vt:lpstr>
      <vt:lpstr>释放 ARM64 Windows 设备的无限潜能</vt:lpstr>
      <vt:lpstr>Microsoft Build Session 参考</vt:lpstr>
      <vt:lpstr>Last year</vt:lpstr>
      <vt:lpstr>Visual Studio Arm64</vt:lpstr>
      <vt:lpstr>C++ Tools</vt:lpstr>
      <vt:lpstr>Java on Arm</vt:lpstr>
      <vt:lpstr>Middleware and tools available</vt:lpstr>
      <vt:lpstr>Windows  Dev Kit 2023</vt:lpstr>
      <vt:lpstr>Unity 23.1 (Beta today, GA this summer) Arm native with lower CPU usage &amp; faster loading</vt:lpstr>
      <vt:lpstr>为什么选择这个话题</vt:lpstr>
      <vt:lpstr>ARM64 Windows 设备的意义</vt:lpstr>
      <vt:lpstr>2017 年开始参与 ARM64 适配</vt:lpstr>
      <vt:lpstr>负责维护的项目皆提供 ARM64 支持</vt:lpstr>
      <vt:lpstr>负责维护的项目皆提供 ARM64 支持</vt:lpstr>
      <vt:lpstr>演示：Stable Diffusion GUI</vt:lpstr>
      <vt:lpstr>ARM64 原生版本演示</vt:lpstr>
      <vt:lpstr>x64 转译版本演示</vt:lpstr>
      <vt:lpstr>为什么转译版本好于原生版本</vt:lpstr>
      <vt:lpstr>PowerPoint 演示文稿</vt:lpstr>
      <vt:lpstr>Microsoft Learn 的 Microsoft Build 主题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Mouri Kenji</dc:creator>
  <cp:lastModifiedBy>Mouri Kenji</cp:lastModifiedBy>
  <cp:revision>44</cp:revision>
  <dcterms:created xsi:type="dcterms:W3CDTF">2023-06-29T07:39:24Z</dcterms:created>
  <dcterms:modified xsi:type="dcterms:W3CDTF">2023-06-30T09:20:08Z</dcterms:modified>
</cp:coreProperties>
</file>